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25"/>
  </p:notesMasterIdLst>
  <p:sldIdLst>
    <p:sldId id="276" r:id="rId2"/>
    <p:sldId id="283" r:id="rId3"/>
    <p:sldId id="257" r:id="rId4"/>
    <p:sldId id="260" r:id="rId5"/>
    <p:sldId id="258" r:id="rId6"/>
    <p:sldId id="277" r:id="rId7"/>
    <p:sldId id="261" r:id="rId8"/>
    <p:sldId id="262" r:id="rId9"/>
    <p:sldId id="279" r:id="rId10"/>
    <p:sldId id="263" r:id="rId11"/>
    <p:sldId id="264" r:id="rId12"/>
    <p:sldId id="280" r:id="rId13"/>
    <p:sldId id="265" r:id="rId14"/>
    <p:sldId id="266" r:id="rId15"/>
    <p:sldId id="281" r:id="rId16"/>
    <p:sldId id="269" r:id="rId17"/>
    <p:sldId id="282" r:id="rId18"/>
    <p:sldId id="272" r:id="rId19"/>
    <p:sldId id="273" r:id="rId20"/>
    <p:sldId id="278" r:id="rId21"/>
    <p:sldId id="274" r:id="rId22"/>
    <p:sldId id="275" r:id="rId23"/>
    <p:sldId id="284" r:id="rId24"/>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97" d="100"/>
          <a:sy n="97" d="100"/>
        </p:scale>
        <p:origin x="1042" y="67"/>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4502483B-31F8-4B2F-90A9-1325B2A209E3}" type="datetimeFigureOut">
              <a:rPr lang="en-US" smtClean="0"/>
              <a:t>3/24/2016</a:t>
            </a:fld>
            <a:endParaRPr lang="en-US"/>
          </a:p>
        </p:txBody>
      </p:sp>
      <p:sp>
        <p:nvSpPr>
          <p:cNvPr id="4" name="Slide Image Placeholder 3"/>
          <p:cNvSpPr>
            <a:spLocks noGrp="1" noRot="1" noChangeAspect="1"/>
          </p:cNvSpPr>
          <p:nvPr>
            <p:ph type="sldImg" idx="2"/>
          </p:nvPr>
        </p:nvSpPr>
        <p:spPr>
          <a:xfrm>
            <a:off x="1414463" y="1162050"/>
            <a:ext cx="4181475"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A9EC1329-0214-4D12-B440-734A0DA35DE8}" type="slidenum">
              <a:rPr lang="en-US" smtClean="0"/>
              <a:t>‹#›</a:t>
            </a:fld>
            <a:endParaRPr lang="en-US"/>
          </a:p>
        </p:txBody>
      </p:sp>
    </p:spTree>
    <p:extLst>
      <p:ext uri="{BB962C8B-B14F-4D97-AF65-F5344CB8AC3E}">
        <p14:creationId xmlns:p14="http://schemas.microsoft.com/office/powerpoint/2010/main" val="62341570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9EC1329-0214-4D12-B440-734A0DA35DE8}" type="slidenum">
              <a:rPr lang="en-US" smtClean="0"/>
              <a:t>1</a:t>
            </a:fld>
            <a:endParaRPr lang="en-US"/>
          </a:p>
        </p:txBody>
      </p:sp>
    </p:spTree>
    <p:extLst>
      <p:ext uri="{BB962C8B-B14F-4D97-AF65-F5344CB8AC3E}">
        <p14:creationId xmlns:p14="http://schemas.microsoft.com/office/powerpoint/2010/main" val="140365038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9EC1329-0214-4D12-B440-734A0DA35DE8}" type="slidenum">
              <a:rPr lang="en-US" smtClean="0"/>
              <a:t>10</a:t>
            </a:fld>
            <a:endParaRPr lang="en-US"/>
          </a:p>
        </p:txBody>
      </p:sp>
    </p:spTree>
    <p:extLst>
      <p:ext uri="{BB962C8B-B14F-4D97-AF65-F5344CB8AC3E}">
        <p14:creationId xmlns:p14="http://schemas.microsoft.com/office/powerpoint/2010/main" val="420024673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9EC1329-0214-4D12-B440-734A0DA35DE8}" type="slidenum">
              <a:rPr lang="en-US" smtClean="0"/>
              <a:t>11</a:t>
            </a:fld>
            <a:endParaRPr lang="en-US"/>
          </a:p>
        </p:txBody>
      </p:sp>
    </p:spTree>
    <p:extLst>
      <p:ext uri="{BB962C8B-B14F-4D97-AF65-F5344CB8AC3E}">
        <p14:creationId xmlns:p14="http://schemas.microsoft.com/office/powerpoint/2010/main" val="226088391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9EC1329-0214-4D12-B440-734A0DA35DE8}" type="slidenum">
              <a:rPr lang="en-US" smtClean="0"/>
              <a:t>12</a:t>
            </a:fld>
            <a:endParaRPr lang="en-US"/>
          </a:p>
        </p:txBody>
      </p:sp>
    </p:spTree>
    <p:extLst>
      <p:ext uri="{BB962C8B-B14F-4D97-AF65-F5344CB8AC3E}">
        <p14:creationId xmlns:p14="http://schemas.microsoft.com/office/powerpoint/2010/main" val="381423691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9EC1329-0214-4D12-B440-734A0DA35DE8}" type="slidenum">
              <a:rPr lang="en-US" smtClean="0"/>
              <a:t>13</a:t>
            </a:fld>
            <a:endParaRPr lang="en-US"/>
          </a:p>
        </p:txBody>
      </p:sp>
    </p:spTree>
    <p:extLst>
      <p:ext uri="{BB962C8B-B14F-4D97-AF65-F5344CB8AC3E}">
        <p14:creationId xmlns:p14="http://schemas.microsoft.com/office/powerpoint/2010/main" val="230777056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9EC1329-0214-4D12-B440-734A0DA35DE8}" type="slidenum">
              <a:rPr lang="en-US" smtClean="0"/>
              <a:t>14</a:t>
            </a:fld>
            <a:endParaRPr lang="en-US"/>
          </a:p>
        </p:txBody>
      </p:sp>
    </p:spTree>
    <p:extLst>
      <p:ext uri="{BB962C8B-B14F-4D97-AF65-F5344CB8AC3E}">
        <p14:creationId xmlns:p14="http://schemas.microsoft.com/office/powerpoint/2010/main" val="405332341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9EC1329-0214-4D12-B440-734A0DA35DE8}" type="slidenum">
              <a:rPr lang="en-US" smtClean="0"/>
              <a:t>15</a:t>
            </a:fld>
            <a:endParaRPr lang="en-US"/>
          </a:p>
        </p:txBody>
      </p:sp>
    </p:spTree>
    <p:extLst>
      <p:ext uri="{BB962C8B-B14F-4D97-AF65-F5344CB8AC3E}">
        <p14:creationId xmlns:p14="http://schemas.microsoft.com/office/powerpoint/2010/main" val="17503270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9EC1329-0214-4D12-B440-734A0DA35DE8}" type="slidenum">
              <a:rPr lang="en-US" smtClean="0"/>
              <a:t>16</a:t>
            </a:fld>
            <a:endParaRPr lang="en-US"/>
          </a:p>
        </p:txBody>
      </p:sp>
    </p:spTree>
    <p:extLst>
      <p:ext uri="{BB962C8B-B14F-4D97-AF65-F5344CB8AC3E}">
        <p14:creationId xmlns:p14="http://schemas.microsoft.com/office/powerpoint/2010/main" val="180119551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9EC1329-0214-4D12-B440-734A0DA35DE8}" type="slidenum">
              <a:rPr lang="en-US" smtClean="0"/>
              <a:t>17</a:t>
            </a:fld>
            <a:endParaRPr lang="en-US"/>
          </a:p>
        </p:txBody>
      </p:sp>
    </p:spTree>
    <p:extLst>
      <p:ext uri="{BB962C8B-B14F-4D97-AF65-F5344CB8AC3E}">
        <p14:creationId xmlns:p14="http://schemas.microsoft.com/office/powerpoint/2010/main" val="96750850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9EC1329-0214-4D12-B440-734A0DA35DE8}" type="slidenum">
              <a:rPr lang="en-US" smtClean="0"/>
              <a:t>18</a:t>
            </a:fld>
            <a:endParaRPr lang="en-US"/>
          </a:p>
        </p:txBody>
      </p:sp>
    </p:spTree>
    <p:extLst>
      <p:ext uri="{BB962C8B-B14F-4D97-AF65-F5344CB8AC3E}">
        <p14:creationId xmlns:p14="http://schemas.microsoft.com/office/powerpoint/2010/main" val="124086856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9EC1329-0214-4D12-B440-734A0DA35DE8}" type="slidenum">
              <a:rPr lang="en-US" smtClean="0"/>
              <a:t>19</a:t>
            </a:fld>
            <a:endParaRPr lang="en-US"/>
          </a:p>
        </p:txBody>
      </p:sp>
    </p:spTree>
    <p:extLst>
      <p:ext uri="{BB962C8B-B14F-4D97-AF65-F5344CB8AC3E}">
        <p14:creationId xmlns:p14="http://schemas.microsoft.com/office/powerpoint/2010/main" val="195016235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26F2F8C-2DEA-408E-9EB7-E3F811D02DFA}" type="slidenum">
              <a:rPr lang="en-US" smtClean="0"/>
              <a:t>2</a:t>
            </a:fld>
            <a:endParaRPr lang="en-US"/>
          </a:p>
        </p:txBody>
      </p:sp>
    </p:spTree>
    <p:extLst>
      <p:ext uri="{BB962C8B-B14F-4D97-AF65-F5344CB8AC3E}">
        <p14:creationId xmlns:p14="http://schemas.microsoft.com/office/powerpoint/2010/main" val="70382362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9EC1329-0214-4D12-B440-734A0DA35DE8}" type="slidenum">
              <a:rPr lang="en-US" smtClean="0"/>
              <a:t>20</a:t>
            </a:fld>
            <a:endParaRPr lang="en-US"/>
          </a:p>
        </p:txBody>
      </p:sp>
    </p:spTree>
    <p:extLst>
      <p:ext uri="{BB962C8B-B14F-4D97-AF65-F5344CB8AC3E}">
        <p14:creationId xmlns:p14="http://schemas.microsoft.com/office/powerpoint/2010/main" val="241693367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9EC1329-0214-4D12-B440-734A0DA35DE8}" type="slidenum">
              <a:rPr lang="en-US" smtClean="0"/>
              <a:t>21</a:t>
            </a:fld>
            <a:endParaRPr lang="en-US"/>
          </a:p>
        </p:txBody>
      </p:sp>
    </p:spTree>
    <p:extLst>
      <p:ext uri="{BB962C8B-B14F-4D97-AF65-F5344CB8AC3E}">
        <p14:creationId xmlns:p14="http://schemas.microsoft.com/office/powerpoint/2010/main" val="39133996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9EC1329-0214-4D12-B440-734A0DA35DE8}" type="slidenum">
              <a:rPr lang="en-US" smtClean="0"/>
              <a:t>22</a:t>
            </a:fld>
            <a:endParaRPr lang="en-US"/>
          </a:p>
        </p:txBody>
      </p:sp>
    </p:spTree>
    <p:extLst>
      <p:ext uri="{BB962C8B-B14F-4D97-AF65-F5344CB8AC3E}">
        <p14:creationId xmlns:p14="http://schemas.microsoft.com/office/powerpoint/2010/main" val="128959850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26F2F8C-2DEA-408E-9EB7-E3F811D02DFA}" type="slidenum">
              <a:rPr lang="en-US" smtClean="0"/>
              <a:t>23</a:t>
            </a:fld>
            <a:endParaRPr lang="en-US"/>
          </a:p>
        </p:txBody>
      </p:sp>
    </p:spTree>
    <p:extLst>
      <p:ext uri="{BB962C8B-B14F-4D97-AF65-F5344CB8AC3E}">
        <p14:creationId xmlns:p14="http://schemas.microsoft.com/office/powerpoint/2010/main" val="111211520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9EC1329-0214-4D12-B440-734A0DA35DE8}" type="slidenum">
              <a:rPr lang="en-US" smtClean="0"/>
              <a:t>3</a:t>
            </a:fld>
            <a:endParaRPr lang="en-US"/>
          </a:p>
        </p:txBody>
      </p:sp>
    </p:spTree>
    <p:extLst>
      <p:ext uri="{BB962C8B-B14F-4D97-AF65-F5344CB8AC3E}">
        <p14:creationId xmlns:p14="http://schemas.microsoft.com/office/powerpoint/2010/main" val="417040849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9EC1329-0214-4D12-B440-734A0DA35DE8}" type="slidenum">
              <a:rPr lang="en-US" smtClean="0"/>
              <a:t>4</a:t>
            </a:fld>
            <a:endParaRPr lang="en-US"/>
          </a:p>
        </p:txBody>
      </p:sp>
    </p:spTree>
    <p:extLst>
      <p:ext uri="{BB962C8B-B14F-4D97-AF65-F5344CB8AC3E}">
        <p14:creationId xmlns:p14="http://schemas.microsoft.com/office/powerpoint/2010/main" val="404082295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9EC1329-0214-4D12-B440-734A0DA35DE8}" type="slidenum">
              <a:rPr lang="en-US" smtClean="0"/>
              <a:t>5</a:t>
            </a:fld>
            <a:endParaRPr lang="en-US"/>
          </a:p>
        </p:txBody>
      </p:sp>
    </p:spTree>
    <p:extLst>
      <p:ext uri="{BB962C8B-B14F-4D97-AF65-F5344CB8AC3E}">
        <p14:creationId xmlns:p14="http://schemas.microsoft.com/office/powerpoint/2010/main" val="323895175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9EC1329-0214-4D12-B440-734A0DA35DE8}" type="slidenum">
              <a:rPr lang="en-US" smtClean="0"/>
              <a:t>6</a:t>
            </a:fld>
            <a:endParaRPr lang="en-US"/>
          </a:p>
        </p:txBody>
      </p:sp>
    </p:spTree>
    <p:extLst>
      <p:ext uri="{BB962C8B-B14F-4D97-AF65-F5344CB8AC3E}">
        <p14:creationId xmlns:p14="http://schemas.microsoft.com/office/powerpoint/2010/main" val="62606867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9EC1329-0214-4D12-B440-734A0DA35DE8}" type="slidenum">
              <a:rPr lang="en-US" smtClean="0"/>
              <a:t>7</a:t>
            </a:fld>
            <a:endParaRPr lang="en-US"/>
          </a:p>
        </p:txBody>
      </p:sp>
    </p:spTree>
    <p:extLst>
      <p:ext uri="{BB962C8B-B14F-4D97-AF65-F5344CB8AC3E}">
        <p14:creationId xmlns:p14="http://schemas.microsoft.com/office/powerpoint/2010/main" val="408314997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9EC1329-0214-4D12-B440-734A0DA35DE8}" type="slidenum">
              <a:rPr lang="en-US" smtClean="0"/>
              <a:t>8</a:t>
            </a:fld>
            <a:endParaRPr lang="en-US"/>
          </a:p>
        </p:txBody>
      </p:sp>
    </p:spTree>
    <p:extLst>
      <p:ext uri="{BB962C8B-B14F-4D97-AF65-F5344CB8AC3E}">
        <p14:creationId xmlns:p14="http://schemas.microsoft.com/office/powerpoint/2010/main" val="174313707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9EC1329-0214-4D12-B440-734A0DA35DE8}" type="slidenum">
              <a:rPr lang="en-US" smtClean="0"/>
              <a:t>9</a:t>
            </a:fld>
            <a:endParaRPr lang="en-US"/>
          </a:p>
        </p:txBody>
      </p:sp>
    </p:spTree>
    <p:extLst>
      <p:ext uri="{BB962C8B-B14F-4D97-AF65-F5344CB8AC3E}">
        <p14:creationId xmlns:p14="http://schemas.microsoft.com/office/powerpoint/2010/main" val="186230753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ight Triangle 6"/>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Freeform 7"/>
          <p:cNvSpPr/>
          <p:nvPr/>
        </p:nvSpPr>
        <p:spPr>
          <a:xfrm>
            <a:off x="-2380" y="-925"/>
            <a:ext cx="9146380"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ctrTitle"/>
          </p:nvPr>
        </p:nvSpPr>
        <p:spPr>
          <a:xfrm rot="19140000">
            <a:off x="817112" y="1730403"/>
            <a:ext cx="5648623" cy="1204306"/>
          </a:xfrm>
        </p:spPr>
        <p:txBody>
          <a:bodyPr bIns="9144" anchor="b"/>
          <a:lstStyle>
            <a:lvl1pPr>
              <a:defRPr sz="3200"/>
            </a:lvl1pPr>
          </a:lstStyle>
          <a:p>
            <a:r>
              <a:rPr lang="en-US" smtClean="0"/>
              <a:t>Click to edit Master title style</a:t>
            </a:r>
            <a:endParaRPr lang="en-US" dirty="0"/>
          </a:p>
        </p:txBody>
      </p:sp>
      <p:sp>
        <p:nvSpPr>
          <p:cNvPr id="3" name="Subtitle 2"/>
          <p:cNvSpPr>
            <a:spLocks noGrp="1"/>
          </p:cNvSpPr>
          <p:nvPr>
            <p:ph type="subTitle" idx="1"/>
          </p:nvPr>
        </p:nvSpPr>
        <p:spPr>
          <a:xfrm rot="19140000">
            <a:off x="1212277" y="2470925"/>
            <a:ext cx="6511131" cy="329259"/>
          </a:xfrm>
        </p:spPr>
        <p:txBody>
          <a:bodyPr tIns="9144">
            <a:normAutofit/>
          </a:bodyPr>
          <a:lstStyle>
            <a:lvl1pPr marL="0" indent="0" algn="l">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7D0065BE-0657-4A47-90AD-C21C55E16B19}" type="datetime4">
              <a:rPr lang="en-US" smtClean="0"/>
              <a:pPr/>
              <a:t>March 21, 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754ED01-E2A0-4C1E-8E21-014B99041579}"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16C3AA4-67BE-44F7-809A-3582401494AF}" type="datetime4">
              <a:rPr lang="en-US" smtClean="0"/>
              <a:pPr/>
              <a:t>March 21, 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754ED01-E2A0-4C1E-8E21-014B99041579}"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2057400" cy="4678362"/>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9"/>
            <a:ext cx="6019800" cy="467836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5172EEB-1769-4776-AD69-E7C1260563EB}" type="datetime4">
              <a:rPr lang="en-US" smtClean="0"/>
              <a:pPr/>
              <a:t>March 21, 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754ED01-E2A0-4C1E-8E21-014B99041579}"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47BB8AF-C16A-4836-A92D-61834B5F0BA5}" type="datetime4">
              <a:rPr lang="en-US" smtClean="0"/>
              <a:pPr/>
              <a:t>March 21, 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754ED01-E2A0-4C1E-8E21-014B99041579}"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8" name="Freeform 7"/>
          <p:cNvSpPr/>
          <p:nvPr/>
        </p:nvSpPr>
        <p:spPr>
          <a:xfrm>
            <a:off x="-2380" y="-925"/>
            <a:ext cx="9146380"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ight Triangle 6"/>
          <p:cNvSpPr/>
          <p:nvPr/>
        </p:nvSpPr>
        <p:spPr>
          <a:xfrm>
            <a:off x="0" y="2647950"/>
            <a:ext cx="3571875" cy="4210050"/>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rot="19140000">
            <a:off x="819399" y="1726737"/>
            <a:ext cx="5650992" cy="1207509"/>
          </a:xfrm>
        </p:spPr>
        <p:txBody>
          <a:bodyPr bIns="9144" anchor="b"/>
          <a:lstStyle>
            <a:lvl1pPr algn="l">
              <a:defRPr kumimoji="0" lang="en-US" sz="3200" b="0" i="0" u="none" strike="noStrike" kern="1200" cap="all" spc="0" normalizeH="0" baseline="0" noProof="0" dirty="0" smtClean="0">
                <a:ln>
                  <a:noFill/>
                </a:ln>
                <a:solidFill>
                  <a:schemeClr val="tx1"/>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en-US" smtClean="0"/>
              <a:t>Click to edit Master title style</a:t>
            </a:r>
            <a:endParaRPr lang="en-US" dirty="0"/>
          </a:p>
        </p:txBody>
      </p:sp>
      <p:sp>
        <p:nvSpPr>
          <p:cNvPr id="3" name="Text Placeholder 2"/>
          <p:cNvSpPr>
            <a:spLocks noGrp="1"/>
          </p:cNvSpPr>
          <p:nvPr>
            <p:ph type="body" idx="1"/>
          </p:nvPr>
        </p:nvSpPr>
        <p:spPr>
          <a:xfrm rot="19140000">
            <a:off x="1216152" y="2468304"/>
            <a:ext cx="6510528" cy="329184"/>
          </a:xfrm>
        </p:spPr>
        <p:txBody>
          <a:bodyPr anchor="t">
            <a:normAutofit/>
          </a:bodyPr>
          <a:lstStyle>
            <a:lvl1pPr marL="0" indent="0">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en-US" smtClean="0"/>
              <a:t>Click to edit Master text styles</a:t>
            </a:r>
          </a:p>
        </p:txBody>
      </p:sp>
      <p:sp>
        <p:nvSpPr>
          <p:cNvPr id="4" name="Date Placeholder 3"/>
          <p:cNvSpPr>
            <a:spLocks noGrp="1"/>
          </p:cNvSpPr>
          <p:nvPr>
            <p:ph type="dt" sz="half" idx="10"/>
          </p:nvPr>
        </p:nvSpPr>
        <p:spPr/>
        <p:txBody>
          <a:bodyPr/>
          <a:lstStyle/>
          <a:p>
            <a:fld id="{647D2193-4505-4A75-99BB-880C6989A757}" type="datetime4">
              <a:rPr lang="en-US" smtClean="0"/>
              <a:pPr/>
              <a:t>March 21, 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754ED01-E2A0-4C1E-8E21-014B99041579}"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822960" y="1097280"/>
            <a:ext cx="32004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700016" y="1097280"/>
            <a:ext cx="32004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113A18F4-33C3-445B-924C-31108C51719C}" type="datetime4">
              <a:rPr lang="en-US" smtClean="0"/>
              <a:pPr/>
              <a:t>March 21, 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754ED01-E2A0-4C1E-8E21-014B99041579}" type="slidenum">
              <a:rPr lang="en-US" smtClean="0"/>
              <a:pPr/>
              <a:t>‹#›</a:t>
            </a:fld>
            <a:endParaRPr lang="en-US" dirty="0"/>
          </a:p>
        </p:txBody>
      </p:sp>
      <p:sp>
        <p:nvSpPr>
          <p:cNvPr id="8" name="Title 7"/>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822960" y="1097280"/>
            <a:ext cx="32004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en-US" smtClean="0"/>
              <a:t>Click to edit Master text styles</a:t>
            </a:r>
          </a:p>
        </p:txBody>
      </p:sp>
      <p:sp>
        <p:nvSpPr>
          <p:cNvPr id="4" name="Content Placeholder 3"/>
          <p:cNvSpPr>
            <a:spLocks noGrp="1"/>
          </p:cNvSpPr>
          <p:nvPr>
            <p:ph sz="half" idx="2"/>
          </p:nvPr>
        </p:nvSpPr>
        <p:spPr>
          <a:xfrm>
            <a:off x="819150" y="1701848"/>
            <a:ext cx="32004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700016" y="1097280"/>
            <a:ext cx="32004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en-US" smtClean="0"/>
              <a:t>Click to edit Master text styles</a:t>
            </a:r>
          </a:p>
        </p:txBody>
      </p:sp>
      <p:sp>
        <p:nvSpPr>
          <p:cNvPr id="6" name="Content Placeholder 5"/>
          <p:cNvSpPr>
            <a:spLocks noGrp="1"/>
          </p:cNvSpPr>
          <p:nvPr>
            <p:ph sz="quarter" idx="4"/>
          </p:nvPr>
        </p:nvSpPr>
        <p:spPr>
          <a:xfrm>
            <a:off x="4700016" y="1701848"/>
            <a:ext cx="32004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3AF7543A-E259-478F-9E0D-57BA40E442B7}" type="datetime4">
              <a:rPr lang="en-US" smtClean="0"/>
              <a:pPr/>
              <a:t>March 21, 2016</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754ED01-E2A0-4C1E-8E21-014B99041579}"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EFB012D-77A1-44B0-BB26-329BA1EE55C9}" type="datetime4">
              <a:rPr lang="en-US" smtClean="0"/>
              <a:pPr/>
              <a:t>March 21, 2016</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754ED01-E2A0-4C1E-8E21-014B99041579}"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4B7499E-3031-413E-B01E-B94970708CAA}" type="datetime4">
              <a:rPr lang="en-US" smtClean="0"/>
              <a:pPr/>
              <a:t>March 21, 2016</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754ED01-E2A0-4C1E-8E21-014B99041579}"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7" name="Right Triangle 16"/>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Right Triangle 17"/>
          <p:cNvSpPr/>
          <p:nvPr/>
        </p:nvSpPr>
        <p:spPr>
          <a:xfrm rot="5400000">
            <a:off x="433389" y="-433387"/>
            <a:ext cx="6858000" cy="7724778"/>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dirty="0">
              <a:solidFill>
                <a:schemeClr val="lt1"/>
              </a:solidFill>
              <a:latin typeface="+mn-lt"/>
              <a:ea typeface="+mn-ea"/>
              <a:cs typeface="+mn-cs"/>
            </a:endParaRPr>
          </a:p>
        </p:txBody>
      </p:sp>
      <p:sp>
        <p:nvSpPr>
          <p:cNvPr id="2" name="Title 1"/>
          <p:cNvSpPr>
            <a:spLocks noGrp="1"/>
          </p:cNvSpPr>
          <p:nvPr>
            <p:ph type="title"/>
          </p:nvPr>
        </p:nvSpPr>
        <p:spPr>
          <a:xfrm rot="19140000">
            <a:off x="784930" y="1576103"/>
            <a:ext cx="5212080" cy="1089427"/>
          </a:xfrm>
        </p:spPr>
        <p:txBody>
          <a:bodyPr bIns="0" anchor="b"/>
          <a:lstStyle>
            <a:lvl1pPr algn="l">
              <a:defRPr kumimoji="0" lang="en-US" sz="2800" b="0" i="0" u="none" strike="noStrike" kern="1200" cap="all" spc="0" normalizeH="0" baseline="0" noProof="0" dirty="0" smtClean="0">
                <a:ln>
                  <a:noFill/>
                </a:ln>
                <a:solidFill>
                  <a:srgbClr val="FFFFFF"/>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en-US" smtClean="0"/>
              <a:t>Click to edit Master title style</a:t>
            </a:r>
            <a:endParaRPr lang="en-US" dirty="0"/>
          </a:p>
        </p:txBody>
      </p:sp>
      <p:sp>
        <p:nvSpPr>
          <p:cNvPr id="3" name="Content Placeholder 2"/>
          <p:cNvSpPr>
            <a:spLocks noGrp="1"/>
          </p:cNvSpPr>
          <p:nvPr>
            <p:ph idx="1"/>
          </p:nvPr>
        </p:nvSpPr>
        <p:spPr>
          <a:xfrm>
            <a:off x="4749552" y="2618912"/>
            <a:ext cx="3807779" cy="332468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rot="19140000">
            <a:off x="1297954" y="2253385"/>
            <a:ext cx="5794760" cy="623314"/>
          </a:xfrm>
        </p:spPr>
        <p:txBody>
          <a:bodyPr>
            <a:normAutofit/>
          </a:bodyPr>
          <a:lstStyle>
            <a:lvl1pPr marL="0" indent="0">
              <a:buNone/>
              <a:defRPr lang="en-US" sz="1400" b="1" kern="1200" dirty="0" smtClean="0">
                <a:solidFill>
                  <a:srgbClr val="FFFFFF"/>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marR="0" lvl="0" indent="0" algn="l" defTabSz="914400" rtl="0" eaLnBrk="1" fontAlgn="auto" latinLnBrk="0" hangingPunct="1">
              <a:lnSpc>
                <a:spcPct val="100000"/>
              </a:lnSpc>
              <a:spcBef>
                <a:spcPts val="300"/>
              </a:spcBef>
              <a:spcAft>
                <a:spcPts val="0"/>
              </a:spcAft>
              <a:buClr>
                <a:schemeClr val="accent1"/>
              </a:buClr>
              <a:buSzPct val="100000"/>
              <a:buFont typeface="Arial" pitchFamily="34" charset="0"/>
              <a:buNone/>
              <a:tabLst/>
              <a:defRPr/>
            </a:pPr>
            <a:r>
              <a:rPr lang="en-US" smtClean="0"/>
              <a:t>Click to edit Master text styles</a:t>
            </a:r>
          </a:p>
        </p:txBody>
      </p:sp>
      <p:sp>
        <p:nvSpPr>
          <p:cNvPr id="5" name="Date Placeholder 4"/>
          <p:cNvSpPr>
            <a:spLocks noGrp="1"/>
          </p:cNvSpPr>
          <p:nvPr>
            <p:ph type="dt" sz="half" idx="10"/>
          </p:nvPr>
        </p:nvSpPr>
        <p:spPr/>
        <p:txBody>
          <a:bodyPr/>
          <a:lstStyle/>
          <a:p>
            <a:fld id="{DC7EAB0C-2220-4D0E-A0DD-DB7FA0F742F4}" type="datetime4">
              <a:rPr lang="en-US" smtClean="0"/>
              <a:pPr/>
              <a:t>March 21, 2016</a:t>
            </a:fld>
            <a:endParaRPr lang="en-US" dirty="0"/>
          </a:p>
        </p:txBody>
      </p:sp>
      <p:sp>
        <p:nvSpPr>
          <p:cNvPr id="6" name="Footer Placeholder 5"/>
          <p:cNvSpPr>
            <a:spLocks noGrp="1"/>
          </p:cNvSpPr>
          <p:nvPr>
            <p:ph type="ftr" sz="quarter" idx="11"/>
          </p:nvPr>
        </p:nvSpPr>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ln>
            <a:solidFill>
              <a:schemeClr val="tx2"/>
            </a:solidFill>
          </a:ln>
        </p:spPr>
        <p:txBody>
          <a:bodyPr/>
          <a:lstStyle>
            <a:lvl1pPr>
              <a:defRPr>
                <a:solidFill>
                  <a:schemeClr val="tx2"/>
                </a:solidFill>
              </a:defRPr>
            </a:lvl1pPr>
          </a:lstStyle>
          <a:p>
            <a:fld id="{2754ED01-E2A0-4C1E-8E21-014B99041579}"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1" name="Picture Placeholder 10"/>
          <p:cNvSpPr>
            <a:spLocks noGrp="1"/>
          </p:cNvSpPr>
          <p:nvPr>
            <p:ph type="pic" sz="quarter" idx="14"/>
          </p:nvPr>
        </p:nvSpPr>
        <p:spPr>
          <a:xfrm>
            <a:off x="2028825" y="0"/>
            <a:ext cx="7115175" cy="6858000"/>
          </a:xfrm>
          <a:custGeom>
            <a:avLst/>
            <a:gdLst>
              <a:gd name="connsiteX0" fmla="*/ 0 w 7104888"/>
              <a:gd name="connsiteY0" fmla="*/ 0 h 6858000"/>
              <a:gd name="connsiteX1" fmla="*/ 7104888 w 7104888"/>
              <a:gd name="connsiteY1" fmla="*/ 0 h 6858000"/>
              <a:gd name="connsiteX2" fmla="*/ 7104888 w 7104888"/>
              <a:gd name="connsiteY2" fmla="*/ 6858000 h 6858000"/>
              <a:gd name="connsiteX3" fmla="*/ 0 w 7104888"/>
              <a:gd name="connsiteY3" fmla="*/ 6858000 h 6858000"/>
              <a:gd name="connsiteX4" fmla="*/ 0 w 7104888"/>
              <a:gd name="connsiteY4" fmla="*/ 0 h 6858000"/>
              <a:gd name="connsiteX0" fmla="*/ 0 w 7104888"/>
              <a:gd name="connsiteY0" fmla="*/ 0 h 6858000"/>
              <a:gd name="connsiteX1" fmla="*/ 5695188 w 7104888"/>
              <a:gd name="connsiteY1" fmla="*/ 0 h 6858000"/>
              <a:gd name="connsiteX2" fmla="*/ 7104888 w 7104888"/>
              <a:gd name="connsiteY2" fmla="*/ 0 h 6858000"/>
              <a:gd name="connsiteX3" fmla="*/ 7104888 w 7104888"/>
              <a:gd name="connsiteY3" fmla="*/ 6858000 h 6858000"/>
              <a:gd name="connsiteX4" fmla="*/ 0 w 7104888"/>
              <a:gd name="connsiteY4" fmla="*/ 6858000 h 6858000"/>
              <a:gd name="connsiteX5" fmla="*/ 0 w 7104888"/>
              <a:gd name="connsiteY5"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0287 w 7115175"/>
              <a:gd name="connsiteY4" fmla="*/ 6858000 h 6858000"/>
              <a:gd name="connsiteX5" fmla="*/ 0 w 7115175"/>
              <a:gd name="connsiteY5" fmla="*/ 5048250 h 6858000"/>
              <a:gd name="connsiteX6" fmla="*/ 10287 w 7115175"/>
              <a:gd name="connsiteY6"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10287 w 7115175"/>
              <a:gd name="connsiteY5" fmla="*/ 6858000 h 6858000"/>
              <a:gd name="connsiteX6" fmla="*/ 0 w 7115175"/>
              <a:gd name="connsiteY6" fmla="*/ 5048250 h 6858000"/>
              <a:gd name="connsiteX7" fmla="*/ 10287 w 7115175"/>
              <a:gd name="connsiteY7"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 name="connsiteX6" fmla="*/ 10287 w 7115175"/>
              <a:gd name="connsiteY6" fmla="*/ 0 h 6858000"/>
              <a:gd name="connsiteX0" fmla="*/ 0 w 7115175"/>
              <a:gd name="connsiteY0" fmla="*/ 504825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115175" h="6858000">
                <a:moveTo>
                  <a:pt x="0" y="5048250"/>
                </a:moveTo>
                <a:lnTo>
                  <a:pt x="5705475" y="0"/>
                </a:lnTo>
                <a:lnTo>
                  <a:pt x="7115175" y="0"/>
                </a:lnTo>
                <a:lnTo>
                  <a:pt x="7115175" y="6858000"/>
                </a:lnTo>
                <a:lnTo>
                  <a:pt x="1533526" y="6848475"/>
                </a:lnTo>
                <a:lnTo>
                  <a:pt x="0" y="5048250"/>
                </a:lnTo>
                <a:close/>
              </a:path>
            </a:pathLst>
          </a:custGeom>
          <a:solidFill>
            <a:schemeClr val="accent3">
              <a:alpha val="80000"/>
            </a:schemeClr>
          </a:solidFill>
        </p:spPr>
        <p:txBody>
          <a:bodyPr rIns="182880" anchor="ctr"/>
          <a:lstStyle>
            <a:lvl1pPr algn="r">
              <a:defRPr/>
            </a:lvl1pPr>
          </a:lstStyle>
          <a:p>
            <a:r>
              <a:rPr lang="en-US" dirty="0" smtClean="0"/>
              <a:t>Drag picture to placeholder or click icon to add</a:t>
            </a:r>
            <a:endParaRPr lang="en-US" dirty="0"/>
          </a:p>
        </p:txBody>
      </p:sp>
      <p:sp>
        <p:nvSpPr>
          <p:cNvPr id="9" name="Right Triangle 8"/>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Freeform 9"/>
          <p:cNvSpPr/>
          <p:nvPr/>
        </p:nvSpPr>
        <p:spPr>
          <a:xfrm>
            <a:off x="0" y="5048250"/>
            <a:ext cx="3571875" cy="1809750"/>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1809750 h 1809750"/>
              <a:gd name="connsiteX1" fmla="*/ 1895475 w 3571875"/>
              <a:gd name="connsiteY1" fmla="*/ 0 h 1809750"/>
              <a:gd name="connsiteX2" fmla="*/ 3571875 w 3571875"/>
              <a:gd name="connsiteY2" fmla="*/ 1809750 h 1809750"/>
              <a:gd name="connsiteX3" fmla="*/ 0 w 3571875"/>
              <a:gd name="connsiteY3" fmla="*/ 1809750 h 1809750"/>
              <a:gd name="connsiteX0" fmla="*/ 0 w 3571875"/>
              <a:gd name="connsiteY0" fmla="*/ 1809750 h 1809750"/>
              <a:gd name="connsiteX1" fmla="*/ 2038350 w 3571875"/>
              <a:gd name="connsiteY1" fmla="*/ 0 h 1809750"/>
              <a:gd name="connsiteX2" fmla="*/ 3571875 w 3571875"/>
              <a:gd name="connsiteY2" fmla="*/ 1809750 h 1809750"/>
              <a:gd name="connsiteX3" fmla="*/ 0 w 3571875"/>
              <a:gd name="connsiteY3" fmla="*/ 1809750 h 1809750"/>
            </a:gdLst>
            <a:ahLst/>
            <a:cxnLst>
              <a:cxn ang="0">
                <a:pos x="connsiteX0" y="connsiteY0"/>
              </a:cxn>
              <a:cxn ang="0">
                <a:pos x="connsiteX1" y="connsiteY1"/>
              </a:cxn>
              <a:cxn ang="0">
                <a:pos x="connsiteX2" y="connsiteY2"/>
              </a:cxn>
              <a:cxn ang="0">
                <a:pos x="connsiteX3" y="connsiteY3"/>
              </a:cxn>
            </a:cxnLst>
            <a:rect l="l" t="t" r="r" b="b"/>
            <a:pathLst>
              <a:path w="3571875" h="1809750">
                <a:moveTo>
                  <a:pt x="0" y="1809750"/>
                </a:moveTo>
                <a:lnTo>
                  <a:pt x="2038350" y="0"/>
                </a:lnTo>
                <a:lnTo>
                  <a:pt x="3571875" y="1809750"/>
                </a:lnTo>
                <a:lnTo>
                  <a:pt x="0" y="1809750"/>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rot="19140000">
            <a:off x="671197" y="1717501"/>
            <a:ext cx="5486400" cy="867444"/>
          </a:xfrm>
        </p:spPr>
        <p:txBody>
          <a:bodyPr anchor="b"/>
          <a:lstStyle>
            <a:lvl1pPr algn="l">
              <a:defRPr sz="2800" b="0">
                <a:latin typeface="+mj-lt"/>
              </a:defRPr>
            </a:lvl1pPr>
          </a:lstStyle>
          <a:p>
            <a:r>
              <a:rPr lang="en-US" smtClean="0"/>
              <a:t>Click to edit Master title style</a:t>
            </a:r>
            <a:endParaRPr lang="en-US" dirty="0"/>
          </a:p>
        </p:txBody>
      </p:sp>
      <p:sp>
        <p:nvSpPr>
          <p:cNvPr id="4" name="Text Placeholder 3"/>
          <p:cNvSpPr>
            <a:spLocks noGrp="1"/>
          </p:cNvSpPr>
          <p:nvPr>
            <p:ph type="body" sz="half" idx="2"/>
          </p:nvPr>
        </p:nvSpPr>
        <p:spPr>
          <a:xfrm rot="19140000">
            <a:off x="1143479" y="2180529"/>
            <a:ext cx="6096545" cy="740664"/>
          </a:xfrm>
        </p:spPr>
        <p:txBody>
          <a:bodyPr/>
          <a:lstStyle>
            <a:lvl1pPr marL="0" indent="0">
              <a:buNone/>
              <a:defRPr sz="14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3416D63-31BF-4B94-B6C5-E20B2C63F515}" type="datetime4">
              <a:rPr lang="en-US" smtClean="0"/>
              <a:pPr/>
              <a:t>March 21, 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754ED01-E2A0-4C1E-8E21-014B99041579}"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Freeform 6"/>
          <p:cNvSpPr/>
          <p:nvPr/>
        </p:nvSpPr>
        <p:spPr>
          <a:xfrm>
            <a:off x="-2382" y="5050633"/>
            <a:ext cx="3574257" cy="1807368"/>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4210050 h 4210050"/>
              <a:gd name="connsiteX1" fmla="*/ 0 w 3571875"/>
              <a:gd name="connsiteY1" fmla="*/ 0 h 4210050"/>
              <a:gd name="connsiteX2" fmla="*/ 2028825 w 3571875"/>
              <a:gd name="connsiteY2" fmla="*/ 23883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050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812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76450 w 3571875"/>
              <a:gd name="connsiteY2" fmla="*/ 22740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245519 w 3571875"/>
              <a:gd name="connsiteY2" fmla="*/ 2405063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38350 w 3571875"/>
              <a:gd name="connsiteY2" fmla="*/ 2405063 h 4210050"/>
              <a:gd name="connsiteX3" fmla="*/ 3571875 w 3571875"/>
              <a:gd name="connsiteY3" fmla="*/ 4210050 h 4210050"/>
              <a:gd name="connsiteX4" fmla="*/ 0 w 3571875"/>
              <a:gd name="connsiteY4" fmla="*/ 4210050 h 4210050"/>
              <a:gd name="connsiteX0" fmla="*/ 0 w 3571875"/>
              <a:gd name="connsiteY0" fmla="*/ 2433637 h 2433637"/>
              <a:gd name="connsiteX1" fmla="*/ 257175 w 3571875"/>
              <a:gd name="connsiteY1" fmla="*/ 0 h 2433637"/>
              <a:gd name="connsiteX2" fmla="*/ 2038350 w 3571875"/>
              <a:gd name="connsiteY2" fmla="*/ 628650 h 2433637"/>
              <a:gd name="connsiteX3" fmla="*/ 3571875 w 3571875"/>
              <a:gd name="connsiteY3" fmla="*/ 2433637 h 2433637"/>
              <a:gd name="connsiteX4" fmla="*/ 0 w 3571875"/>
              <a:gd name="connsiteY4" fmla="*/ 2433637 h 2433637"/>
              <a:gd name="connsiteX0" fmla="*/ 2382 w 3574257"/>
              <a:gd name="connsiteY0" fmla="*/ 1807368 h 1807368"/>
              <a:gd name="connsiteX1" fmla="*/ 0 w 3574257"/>
              <a:gd name="connsiteY1" fmla="*/ 0 h 1807368"/>
              <a:gd name="connsiteX2" fmla="*/ 2040732 w 3574257"/>
              <a:gd name="connsiteY2" fmla="*/ 2381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24051 w 3574257"/>
              <a:gd name="connsiteY2" fmla="*/ 307181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40682 w 3574257"/>
              <a:gd name="connsiteY2" fmla="*/ 450057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57351 w 3574257"/>
              <a:gd name="connsiteY2" fmla="*/ 2309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0732 w 3574257"/>
              <a:gd name="connsiteY2" fmla="*/ 23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774032 w 3574257"/>
              <a:gd name="connsiteY2" fmla="*/ 161925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69294 w 3574257"/>
              <a:gd name="connsiteY2" fmla="*/ 2143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819275 w 3574257"/>
              <a:gd name="connsiteY2" fmla="*/ 200026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5494 w 3574257"/>
              <a:gd name="connsiteY2" fmla="*/ 1 h 1807368"/>
              <a:gd name="connsiteX3" fmla="*/ 3574257 w 3574257"/>
              <a:gd name="connsiteY3" fmla="*/ 1807368 h 1807368"/>
              <a:gd name="connsiteX4" fmla="*/ 2382 w 3574257"/>
              <a:gd name="connsiteY4" fmla="*/ 1807368 h 18073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574257" h="1807368">
                <a:moveTo>
                  <a:pt x="2382" y="1807368"/>
                </a:moveTo>
                <a:lnTo>
                  <a:pt x="0" y="0"/>
                </a:lnTo>
                <a:lnTo>
                  <a:pt x="2045494" y="1"/>
                </a:lnTo>
                <a:lnTo>
                  <a:pt x="3574257" y="1807368"/>
                </a:lnTo>
                <a:lnTo>
                  <a:pt x="2382" y="1807368"/>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Freeform 7"/>
          <p:cNvSpPr/>
          <p:nvPr/>
        </p:nvSpPr>
        <p:spPr>
          <a:xfrm>
            <a:off x="-2380" y="5051292"/>
            <a:ext cx="9146380" cy="1806709"/>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 name="connsiteX0" fmla="*/ 0 w 3352800"/>
              <a:gd name="connsiteY0" fmla="*/ 2002631 h 2002631"/>
              <a:gd name="connsiteX1" fmla="*/ 754045 w 3352800"/>
              <a:gd name="connsiteY1" fmla="*/ 146832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26618 h 526618"/>
              <a:gd name="connsiteX1" fmla="*/ 980611 w 3352800"/>
              <a:gd name="connsiteY1" fmla="*/ 9368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6888 h 526888"/>
              <a:gd name="connsiteX1" fmla="*/ 744735 w 3352800"/>
              <a:gd name="connsiteY1" fmla="*/ 0 h 526888"/>
              <a:gd name="connsiteX2" fmla="*/ 3352800 w 3352800"/>
              <a:gd name="connsiteY2" fmla="*/ 270 h 526888"/>
              <a:gd name="connsiteX3" fmla="*/ 3352800 w 3352800"/>
              <a:gd name="connsiteY3" fmla="*/ 526888 h 526888"/>
              <a:gd name="connsiteX4" fmla="*/ 0 w 3352800"/>
              <a:gd name="connsiteY4" fmla="*/ 526888 h 526888"/>
              <a:gd name="connsiteX0" fmla="*/ 0 w 3352800"/>
              <a:gd name="connsiteY0" fmla="*/ 526618 h 526618"/>
              <a:gd name="connsiteX1" fmla="*/ 811948 w 3352800"/>
              <a:gd name="connsiteY1" fmla="*/ 6092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7584 h 527584"/>
              <a:gd name="connsiteX1" fmla="*/ 751718 w 3352800"/>
              <a:gd name="connsiteY1" fmla="*/ 0 h 527584"/>
              <a:gd name="connsiteX2" fmla="*/ 3352800 w 3352800"/>
              <a:gd name="connsiteY2" fmla="*/ 966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241069 w 3352800"/>
              <a:gd name="connsiteY2" fmla="*/ 94144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 name="connsiteX0" fmla="*/ 0 w 3352800"/>
              <a:gd name="connsiteY0" fmla="*/ 527313 h 527313"/>
              <a:gd name="connsiteX1" fmla="*/ 900984 w 3352800"/>
              <a:gd name="connsiteY1" fmla="*/ 97774 h 527313"/>
              <a:gd name="connsiteX2" fmla="*/ 3352800 w 3352800"/>
              <a:gd name="connsiteY2" fmla="*/ 0 h 527313"/>
              <a:gd name="connsiteX3" fmla="*/ 3352800 w 3352800"/>
              <a:gd name="connsiteY3" fmla="*/ 527313 h 527313"/>
              <a:gd name="connsiteX4" fmla="*/ 0 w 3352800"/>
              <a:gd name="connsiteY4" fmla="*/ 527313 h 527313"/>
              <a:gd name="connsiteX0" fmla="*/ 0 w 3352800"/>
              <a:gd name="connsiteY0" fmla="*/ 527584 h 527584"/>
              <a:gd name="connsiteX1" fmla="*/ 748227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527584">
                <a:moveTo>
                  <a:pt x="0" y="527584"/>
                </a:moveTo>
                <a:lnTo>
                  <a:pt x="748227" y="0"/>
                </a:lnTo>
                <a:lnTo>
                  <a:pt x="3352800" y="271"/>
                </a:lnTo>
                <a:lnTo>
                  <a:pt x="3352800" y="527584"/>
                </a:lnTo>
                <a:lnTo>
                  <a:pt x="0" y="527584"/>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Placeholder 1"/>
          <p:cNvSpPr>
            <a:spLocks noGrp="1"/>
          </p:cNvSpPr>
          <p:nvPr>
            <p:ph type="title"/>
          </p:nvPr>
        </p:nvSpPr>
        <p:spPr>
          <a:xfrm>
            <a:off x="822960" y="365760"/>
            <a:ext cx="7520940" cy="54864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822960" y="1100628"/>
            <a:ext cx="7520940" cy="3579849"/>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rot="19140000">
            <a:off x="201168" y="5870448"/>
            <a:ext cx="2176272" cy="201168"/>
          </a:xfrm>
          <a:prstGeom prst="rect">
            <a:avLst/>
          </a:prstGeom>
        </p:spPr>
        <p:txBody>
          <a:bodyPr vert="horz" lIns="91440" tIns="45720" rIns="91440" bIns="45720" rtlCol="0" anchor="ctr"/>
          <a:lstStyle>
            <a:lvl1pPr algn="l">
              <a:defRPr sz="1200">
                <a:solidFill>
                  <a:srgbClr val="FFFFFF"/>
                </a:solidFill>
              </a:defRPr>
            </a:lvl1pPr>
          </a:lstStyle>
          <a:p>
            <a:fld id="{62B1B13E-D5AF-485E-81A1-82A140076526}" type="datetime4">
              <a:rPr lang="en-US" smtClean="0"/>
              <a:pPr/>
              <a:t>March 21, 2016</a:t>
            </a:fld>
            <a:endParaRPr lang="en-US" dirty="0"/>
          </a:p>
        </p:txBody>
      </p:sp>
      <p:sp>
        <p:nvSpPr>
          <p:cNvPr id="5" name="Footer Placeholder 4"/>
          <p:cNvSpPr>
            <a:spLocks noGrp="1"/>
          </p:cNvSpPr>
          <p:nvPr>
            <p:ph type="ftr" sz="quarter" idx="3"/>
          </p:nvPr>
        </p:nvSpPr>
        <p:spPr>
          <a:xfrm>
            <a:off x="3517514" y="6285122"/>
            <a:ext cx="4724400" cy="274320"/>
          </a:xfrm>
          <a:prstGeom prst="rect">
            <a:avLst/>
          </a:prstGeom>
        </p:spPr>
        <p:txBody>
          <a:bodyPr vert="horz" lIns="91440" tIns="45720" rIns="91440" bIns="45720" rtlCol="0" anchor="ctr"/>
          <a:lstStyle>
            <a:lvl1pPr algn="r">
              <a:defRPr sz="1000" cap="all" spc="200" baseline="0">
                <a:solidFill>
                  <a:srgbClr val="FFFFFF"/>
                </a:solidFill>
              </a:defRPr>
            </a:lvl1pPr>
          </a:lstStyle>
          <a:p>
            <a:endParaRPr lang="en-US" dirty="0"/>
          </a:p>
        </p:txBody>
      </p:sp>
      <p:sp>
        <p:nvSpPr>
          <p:cNvPr id="6" name="Slide Number Placeholder 5"/>
          <p:cNvSpPr>
            <a:spLocks noGrp="1"/>
          </p:cNvSpPr>
          <p:nvPr>
            <p:ph type="sldNum" sz="quarter" idx="4"/>
          </p:nvPr>
        </p:nvSpPr>
        <p:spPr>
          <a:xfrm>
            <a:off x="8401038" y="6170822"/>
            <a:ext cx="502920" cy="502920"/>
          </a:xfrm>
          <a:prstGeom prst="ellipse">
            <a:avLst/>
          </a:prstGeom>
          <a:ln w="19050">
            <a:solidFill>
              <a:srgbClr val="FFFFFF"/>
            </a:solidFill>
          </a:ln>
        </p:spPr>
        <p:txBody>
          <a:bodyPr vert="horz" lIns="9144" tIns="9144" rIns="9144" bIns="9144" rtlCol="0" anchor="ctr">
            <a:normAutofit/>
          </a:bodyPr>
          <a:lstStyle>
            <a:lvl1pPr algn="ctr">
              <a:defRPr sz="1650">
                <a:solidFill>
                  <a:srgbClr val="FFFFFF"/>
                </a:solidFill>
              </a:defRPr>
            </a:lvl1pPr>
          </a:lstStyle>
          <a:p>
            <a:fld id="{2754ED01-E2A0-4C1E-8E21-014B99041579}"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l" defTabSz="914400" rtl="0" eaLnBrk="1" latinLnBrk="0" hangingPunct="1">
        <a:spcBef>
          <a:spcPct val="0"/>
        </a:spcBef>
        <a:buNone/>
        <a:defRPr sz="2800" kern="1200" cap="all" baseline="0">
          <a:solidFill>
            <a:schemeClr val="tx1"/>
          </a:solidFill>
          <a:latin typeface="+mj-lt"/>
          <a:ea typeface="+mj-ea"/>
          <a:cs typeface="+mj-cs"/>
        </a:defRPr>
      </a:lvl1pPr>
    </p:titleStyle>
    <p:bodyStyle>
      <a:lvl1pPr marL="342900" indent="-342900" algn="l" defTabSz="914400" rtl="0" eaLnBrk="1" latinLnBrk="0" hangingPunct="1">
        <a:spcBef>
          <a:spcPts val="800"/>
        </a:spcBef>
        <a:buFont typeface="Arial" pitchFamily="34" charset="0"/>
        <a:buNone/>
        <a:defRPr sz="1600" b="1" kern="1200">
          <a:solidFill>
            <a:schemeClr val="tx1"/>
          </a:solidFill>
          <a:latin typeface="+mn-lt"/>
          <a:ea typeface="+mn-ea"/>
          <a:cs typeface="+mn-cs"/>
        </a:defRPr>
      </a:lvl1pPr>
      <a:lvl2pPr marL="1737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2pPr>
      <a:lvl3pPr marL="4023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3pPr>
      <a:lvl4pPr marL="6309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4pPr>
      <a:lvl5pPr marL="8595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5pPr>
      <a:lvl6pPr marL="1097280" indent="-173736"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6pPr>
      <a:lvl7pPr marL="13533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7pPr>
      <a:lvl8pPr marL="15819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8pPr>
      <a:lvl9pPr marL="1792224"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0.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0.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0.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0.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0.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0.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0.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8.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0.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0.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0.xml"/></Relationships>
</file>

<file path=ppt/slides/_rels/slide2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1.xml"/><Relationship Id="rId1" Type="http://schemas.openxmlformats.org/officeDocument/2006/relationships/slideLayout" Target="../slideLayouts/slideLayout10.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0.xml"/></Relationships>
</file>

<file path=ppt/slides/_rels/slide23.xml.rels><?xml version="1.0" encoding="UTF-8" standalone="yes"?>
<Relationships xmlns="http://schemas.openxmlformats.org/package/2006/relationships"><Relationship Id="rId3" Type="http://schemas.openxmlformats.org/officeDocument/2006/relationships/hyperlink" Target="mailto:Jim@Baller.com" TargetMode="External"/><Relationship Id="rId2" Type="http://schemas.openxmlformats.org/officeDocument/2006/relationships/notesSlide" Target="../notesSlides/notesSlide23.xml"/><Relationship Id="rId1" Type="http://schemas.openxmlformats.org/officeDocument/2006/relationships/slideLayout" Target="../slideLayouts/slideLayout10.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0.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0.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0.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0.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0.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Vertical Text Placeholder 2"/>
          <p:cNvSpPr txBox="1">
            <a:spLocks/>
          </p:cNvSpPr>
          <p:nvPr/>
        </p:nvSpPr>
        <p:spPr>
          <a:xfrm>
            <a:off x="4269007" y="3618374"/>
            <a:ext cx="5110413" cy="2805575"/>
          </a:xfrm>
          <a:prstGeom prst="rect">
            <a:avLst/>
          </a:prstGeom>
        </p:spPr>
        <p:txBody>
          <a:bodyPr vert="horz" lIns="91440" tIns="45720" rIns="91440" bIns="45720" rtlCol="0" anchor="t">
            <a:normAutofit/>
          </a:bodyPr>
          <a:lstStyle>
            <a:lvl1pPr marL="0" indent="0" algn="l" defTabSz="914400" rtl="0" eaLnBrk="1" latinLnBrk="0" hangingPunct="1">
              <a:spcBef>
                <a:spcPts val="800"/>
              </a:spcBef>
              <a:buFont typeface="Arial" pitchFamily="34" charset="0"/>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lgn="l" defTabSz="914400" rtl="0" eaLnBrk="1" latinLnBrk="0" hangingPunct="1">
              <a:spcBef>
                <a:spcPts val="300"/>
              </a:spcBef>
              <a:buClr>
                <a:schemeClr val="accent2"/>
              </a:buClr>
              <a:buFont typeface="Wingdings" pitchFamily="2" charset="2"/>
              <a:buNone/>
              <a:defRPr sz="1800" kern="1200">
                <a:solidFill>
                  <a:schemeClr val="tx1">
                    <a:tint val="75000"/>
                  </a:schemeClr>
                </a:solidFill>
                <a:latin typeface="+mn-lt"/>
                <a:ea typeface="+mn-ea"/>
                <a:cs typeface="+mn-cs"/>
              </a:defRPr>
            </a:lvl2pPr>
            <a:lvl3pPr marL="914400" indent="0" algn="l" defTabSz="914400" rtl="0" eaLnBrk="1" latinLnBrk="0" hangingPunct="1">
              <a:spcBef>
                <a:spcPts val="300"/>
              </a:spcBef>
              <a:buClr>
                <a:schemeClr val="accent2"/>
              </a:buClr>
              <a:buFont typeface="Wingdings" pitchFamily="2" charset="2"/>
              <a:buNone/>
              <a:defRPr sz="1600" kern="1200">
                <a:solidFill>
                  <a:schemeClr val="tx1">
                    <a:tint val="75000"/>
                  </a:schemeClr>
                </a:solidFill>
                <a:latin typeface="+mn-lt"/>
                <a:ea typeface="+mn-ea"/>
                <a:cs typeface="+mn-cs"/>
              </a:defRPr>
            </a:lvl3pPr>
            <a:lvl4pPr marL="1371600" indent="0" algn="l" defTabSz="914400" rtl="0" eaLnBrk="1" latinLnBrk="0" hangingPunct="1">
              <a:spcBef>
                <a:spcPts val="300"/>
              </a:spcBef>
              <a:buClr>
                <a:schemeClr val="accent2"/>
              </a:buClr>
              <a:buFont typeface="Wingdings" pitchFamily="2" charset="2"/>
              <a:buNone/>
              <a:defRPr sz="1400" kern="1200">
                <a:solidFill>
                  <a:schemeClr val="tx1">
                    <a:tint val="75000"/>
                  </a:schemeClr>
                </a:solidFill>
                <a:latin typeface="+mn-lt"/>
                <a:ea typeface="+mn-ea"/>
                <a:cs typeface="+mn-cs"/>
              </a:defRPr>
            </a:lvl4pPr>
            <a:lvl5pPr marL="1828800" indent="0" algn="l" defTabSz="914400" rtl="0" eaLnBrk="1" latinLnBrk="0" hangingPunct="1">
              <a:spcBef>
                <a:spcPts val="300"/>
              </a:spcBef>
              <a:buClr>
                <a:schemeClr val="accent2"/>
              </a:buClr>
              <a:buFont typeface="Wingdings" pitchFamily="2" charset="2"/>
              <a:buNone/>
              <a:defRPr sz="1400" kern="1200">
                <a:solidFill>
                  <a:schemeClr val="tx1">
                    <a:tint val="75000"/>
                  </a:schemeClr>
                </a:solidFill>
                <a:latin typeface="+mn-lt"/>
                <a:ea typeface="+mn-ea"/>
                <a:cs typeface="+mn-cs"/>
              </a:defRPr>
            </a:lvl5pPr>
            <a:lvl6pPr marL="2286000" indent="0" algn="l" defTabSz="914400" rtl="0" eaLnBrk="1" latinLnBrk="0" hangingPunct="1">
              <a:spcBef>
                <a:spcPts val="300"/>
              </a:spcBef>
              <a:buClr>
                <a:schemeClr val="accent2"/>
              </a:buClr>
              <a:buFont typeface="Wingdings" pitchFamily="2" charset="2"/>
              <a:buNone/>
              <a:defRPr sz="1400" kern="1200">
                <a:solidFill>
                  <a:schemeClr val="tx1">
                    <a:tint val="75000"/>
                  </a:schemeClr>
                </a:solidFill>
                <a:latin typeface="+mn-lt"/>
                <a:ea typeface="+mn-ea"/>
                <a:cs typeface="+mn-cs"/>
              </a:defRPr>
            </a:lvl6pPr>
            <a:lvl7pPr marL="2743200" indent="0" algn="l" defTabSz="914400" rtl="0" eaLnBrk="1" latinLnBrk="0" hangingPunct="1">
              <a:spcBef>
                <a:spcPts val="300"/>
              </a:spcBef>
              <a:buClr>
                <a:schemeClr val="accent2"/>
              </a:buClr>
              <a:buFont typeface="Wingdings" pitchFamily="2" charset="2"/>
              <a:buNone/>
              <a:defRPr sz="1400" kern="1200">
                <a:solidFill>
                  <a:schemeClr val="tx1">
                    <a:tint val="75000"/>
                  </a:schemeClr>
                </a:solidFill>
                <a:latin typeface="+mn-lt"/>
                <a:ea typeface="+mn-ea"/>
                <a:cs typeface="+mn-cs"/>
              </a:defRPr>
            </a:lvl7pPr>
            <a:lvl8pPr marL="3200400" indent="0" algn="l" defTabSz="914400" rtl="0" eaLnBrk="1" latinLnBrk="0" hangingPunct="1">
              <a:spcBef>
                <a:spcPts val="300"/>
              </a:spcBef>
              <a:buClr>
                <a:schemeClr val="accent2"/>
              </a:buClr>
              <a:buFont typeface="Wingdings" pitchFamily="2" charset="2"/>
              <a:buNone/>
              <a:defRPr sz="1400" kern="1200">
                <a:solidFill>
                  <a:schemeClr val="tx1">
                    <a:tint val="75000"/>
                  </a:schemeClr>
                </a:solidFill>
                <a:latin typeface="+mn-lt"/>
                <a:ea typeface="+mn-ea"/>
                <a:cs typeface="+mn-cs"/>
              </a:defRPr>
            </a:lvl8pPr>
            <a:lvl9pPr marL="3657600" indent="0" algn="l" defTabSz="914400" rtl="0" eaLnBrk="1" latinLnBrk="0" hangingPunct="1">
              <a:spcBef>
                <a:spcPts val="300"/>
              </a:spcBef>
              <a:buClr>
                <a:schemeClr val="accent2"/>
              </a:buClr>
              <a:buFont typeface="Wingdings" pitchFamily="2" charset="2"/>
              <a:buNone/>
              <a:defRPr sz="1400" kern="1200">
                <a:solidFill>
                  <a:schemeClr val="tx1">
                    <a:tint val="75000"/>
                  </a:schemeClr>
                </a:solidFill>
                <a:latin typeface="+mn-lt"/>
                <a:ea typeface="+mn-ea"/>
                <a:cs typeface="+mn-cs"/>
              </a:defRPr>
            </a:lvl9pPr>
          </a:lstStyle>
          <a:p>
            <a:r>
              <a:rPr lang="en-US" sz="2500" cap="none" dirty="0" smtClean="0">
                <a:solidFill>
                  <a:schemeClr val="bg1"/>
                </a:solidFill>
              </a:rPr>
              <a:t>Jim Baller </a:t>
            </a:r>
          </a:p>
          <a:p>
            <a:r>
              <a:rPr lang="en-US" sz="2500" cap="none" dirty="0" smtClean="0">
                <a:solidFill>
                  <a:schemeClr val="bg1"/>
                </a:solidFill>
              </a:rPr>
              <a:t>Ashley Stelfox </a:t>
            </a:r>
          </a:p>
          <a:p>
            <a:pPr>
              <a:spcBef>
                <a:spcPts val="0"/>
              </a:spcBef>
            </a:pPr>
            <a:endParaRPr lang="en-US" sz="2500" cap="none" dirty="0" smtClean="0">
              <a:solidFill>
                <a:schemeClr val="bg1"/>
              </a:solidFill>
            </a:endParaRPr>
          </a:p>
          <a:p>
            <a:r>
              <a:rPr lang="en-US" sz="2500" cap="none" dirty="0" smtClean="0">
                <a:solidFill>
                  <a:schemeClr val="bg1"/>
                </a:solidFill>
              </a:rPr>
              <a:t>Coalition for Local </a:t>
            </a:r>
            <a:br>
              <a:rPr lang="en-US" sz="2500" cap="none" dirty="0" smtClean="0">
                <a:solidFill>
                  <a:schemeClr val="bg1"/>
                </a:solidFill>
              </a:rPr>
            </a:br>
            <a:r>
              <a:rPr lang="en-US" sz="2500" cap="none" dirty="0" smtClean="0">
                <a:solidFill>
                  <a:schemeClr val="bg1"/>
                </a:solidFill>
              </a:rPr>
              <a:t>Internet Choice </a:t>
            </a:r>
            <a:endParaRPr lang="en-US" sz="2500" cap="none" dirty="0">
              <a:solidFill>
                <a:schemeClr val="bg1"/>
              </a:solidFill>
            </a:endParaRPr>
          </a:p>
        </p:txBody>
      </p:sp>
      <p:pic>
        <p:nvPicPr>
          <p:cNvPr id="4" name="Picture 3" descr="CLIC_Logo_color[7].pdf"/>
          <p:cNvPicPr>
            <a:picLocks noChangeAspect="1"/>
          </p:cNvPicPr>
          <p:nvPr/>
        </p:nvPicPr>
        <p:blipFill>
          <a:blip r:embed="rId3" cstate="email">
            <a:extLst>
              <a:ext uri="{28A0092B-C50C-407E-A947-70E740481C1C}">
                <a14:useLocalDpi xmlns:a14="http://schemas.microsoft.com/office/drawing/2010/main" val="0"/>
              </a:ext>
            </a:extLst>
          </a:blip>
          <a:stretch>
            <a:fillRect/>
          </a:stretch>
        </p:blipFill>
        <p:spPr>
          <a:xfrm>
            <a:off x="1199916" y="2831176"/>
            <a:ext cx="2051672" cy="1064991"/>
          </a:xfrm>
          <a:prstGeom prst="rect">
            <a:avLst/>
          </a:prstGeom>
        </p:spPr>
      </p:pic>
      <p:sp>
        <p:nvSpPr>
          <p:cNvPr id="5" name="Title 1"/>
          <p:cNvSpPr txBox="1">
            <a:spLocks/>
          </p:cNvSpPr>
          <p:nvPr/>
        </p:nvSpPr>
        <p:spPr>
          <a:xfrm>
            <a:off x="427276" y="1159309"/>
            <a:ext cx="5648623" cy="1204306"/>
          </a:xfrm>
          <a:prstGeom prst="rect">
            <a:avLst/>
          </a:prstGeom>
        </p:spPr>
        <p:txBody>
          <a:bodyPr vert="horz" lIns="91440" tIns="45720" rIns="91440" bIns="9144" rtlCol="0" anchor="b">
            <a:noAutofit/>
          </a:bodyPr>
          <a:lstStyle>
            <a:lvl1pPr algn="l" defTabSz="914400" rtl="0" eaLnBrk="1" latinLnBrk="0" hangingPunct="1">
              <a:spcBef>
                <a:spcPct val="0"/>
              </a:spcBef>
              <a:buNone/>
              <a:defRPr kumimoji="0" lang="en-US" sz="3200" b="0" i="0" u="none" strike="noStrike" kern="1200" cap="all" spc="0" normalizeH="0" baseline="0" noProof="0" dirty="0" smtClean="0">
                <a:ln>
                  <a:noFill/>
                </a:ln>
                <a:solidFill>
                  <a:schemeClr val="tx1"/>
                </a:solidFill>
                <a:effectLst/>
                <a:uLnTx/>
                <a:uFillTx/>
                <a:latin typeface="+mj-lt"/>
                <a:ea typeface="+mj-ea"/>
                <a:cs typeface="+mj-cs"/>
              </a:defRPr>
            </a:lvl1pPr>
          </a:lstStyle>
          <a:p>
            <a:r>
              <a:rPr lang="en-US" dirty="0" smtClean="0">
                <a:solidFill>
                  <a:srgbClr val="496880"/>
                </a:solidFill>
              </a:rPr>
              <a:t>Broadband public-private partnerships: </a:t>
            </a:r>
            <a:br>
              <a:rPr lang="en-US" dirty="0" smtClean="0">
                <a:solidFill>
                  <a:srgbClr val="496880"/>
                </a:solidFill>
              </a:rPr>
            </a:br>
            <a:r>
              <a:rPr lang="en-US" dirty="0" smtClean="0">
                <a:solidFill>
                  <a:srgbClr val="00B0F0"/>
                </a:solidFill>
              </a:rPr>
              <a:t>THE Key Legal issues </a:t>
            </a:r>
            <a:endParaRPr lang="en-US" dirty="0">
              <a:solidFill>
                <a:srgbClr val="00B0F0"/>
              </a:solidFill>
            </a:endParaRPr>
          </a:p>
        </p:txBody>
      </p:sp>
    </p:spTree>
    <p:extLst>
      <p:ext uri="{BB962C8B-B14F-4D97-AF65-F5344CB8AC3E}">
        <p14:creationId xmlns:p14="http://schemas.microsoft.com/office/powerpoint/2010/main" val="8489730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Pre-negotiation project planning</a:t>
            </a:r>
            <a:endParaRPr lang="en-US" dirty="0"/>
          </a:p>
        </p:txBody>
      </p:sp>
      <p:sp>
        <p:nvSpPr>
          <p:cNvPr id="4" name="Text Placeholder 3"/>
          <p:cNvSpPr>
            <a:spLocks noGrp="1"/>
          </p:cNvSpPr>
          <p:nvPr>
            <p:ph type="body" sz="half" idx="2"/>
          </p:nvPr>
        </p:nvSpPr>
        <p:spPr>
          <a:xfrm>
            <a:off x="4681737" y="2930075"/>
            <a:ext cx="4010724" cy="2837411"/>
          </a:xfrm>
        </p:spPr>
        <p:txBody>
          <a:bodyPr>
            <a:normAutofit fontScale="92500" lnSpcReduction="20000"/>
          </a:bodyPr>
          <a:lstStyle/>
          <a:p>
            <a:pPr algn="ctr">
              <a:lnSpc>
                <a:spcPct val="150000"/>
              </a:lnSpc>
            </a:pPr>
            <a:r>
              <a:rPr lang="en-US" sz="2000" dirty="0" smtClean="0">
                <a:solidFill>
                  <a:srgbClr val="496880"/>
                </a:solidFill>
              </a:rPr>
              <a:t>Now it is time determine what type of project makes sense given your </a:t>
            </a:r>
            <a:r>
              <a:rPr lang="en-US" sz="2000" dirty="0" smtClean="0">
                <a:solidFill>
                  <a:srgbClr val="496880"/>
                </a:solidFill>
              </a:rPr>
              <a:t>communications needs, financial </a:t>
            </a:r>
            <a:r>
              <a:rPr lang="en-US" sz="2000" dirty="0" smtClean="0">
                <a:solidFill>
                  <a:srgbClr val="496880"/>
                </a:solidFill>
              </a:rPr>
              <a:t>position, desired level of involvement, technical expertise, legal constraints, </a:t>
            </a:r>
            <a:r>
              <a:rPr lang="en-US" sz="2000" dirty="0" smtClean="0">
                <a:solidFill>
                  <a:srgbClr val="496880"/>
                </a:solidFill>
              </a:rPr>
              <a:t>attitude toward taking risks, </a:t>
            </a:r>
            <a:r>
              <a:rPr lang="en-US" sz="2000" dirty="0" smtClean="0">
                <a:solidFill>
                  <a:srgbClr val="496880"/>
                </a:solidFill>
              </a:rPr>
              <a:t>etc.</a:t>
            </a:r>
            <a:endParaRPr lang="en-US" sz="2000" dirty="0">
              <a:solidFill>
                <a:srgbClr val="496880"/>
              </a:solidFill>
            </a:endParaRPr>
          </a:p>
        </p:txBody>
      </p:sp>
    </p:spTree>
    <p:extLst>
      <p:ext uri="{BB962C8B-B14F-4D97-AF65-F5344CB8AC3E}">
        <p14:creationId xmlns:p14="http://schemas.microsoft.com/office/powerpoint/2010/main" val="345941399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496880"/>
                </a:solidFill>
              </a:rPr>
              <a:t>Project planning: Skill sets and goals</a:t>
            </a:r>
            <a:endParaRPr lang="en-US" dirty="0">
              <a:solidFill>
                <a:srgbClr val="496880"/>
              </a:solidFill>
            </a:endParaRPr>
          </a:p>
        </p:txBody>
      </p:sp>
      <p:sp>
        <p:nvSpPr>
          <p:cNvPr id="3" name="Vertical Text Placeholder 2"/>
          <p:cNvSpPr>
            <a:spLocks noGrp="1"/>
          </p:cNvSpPr>
          <p:nvPr>
            <p:ph type="body" orient="vert" idx="1"/>
          </p:nvPr>
        </p:nvSpPr>
        <p:spPr>
          <a:xfrm>
            <a:off x="822959" y="1077805"/>
            <a:ext cx="8021495" cy="3579849"/>
          </a:xfrm>
        </p:spPr>
        <p:txBody>
          <a:bodyPr vert="horz">
            <a:noAutofit/>
          </a:bodyPr>
          <a:lstStyle/>
          <a:p>
            <a:r>
              <a:rPr lang="en-US" sz="1800" dirty="0" smtClean="0">
                <a:solidFill>
                  <a:srgbClr val="496880"/>
                </a:solidFill>
              </a:rPr>
              <a:t>What Kinds of Expertise Does the Public Entity Have? </a:t>
            </a:r>
          </a:p>
          <a:p>
            <a:pPr>
              <a:buFont typeface="Arial"/>
              <a:buChar char="•"/>
            </a:pPr>
            <a:r>
              <a:rPr lang="en-US" sz="1800" dirty="0" smtClean="0">
                <a:solidFill>
                  <a:srgbClr val="496880"/>
                </a:solidFill>
              </a:rPr>
              <a:t>Building and managing infrastructure?</a:t>
            </a:r>
          </a:p>
          <a:p>
            <a:pPr>
              <a:buFont typeface="Arial"/>
              <a:buChar char="•"/>
            </a:pPr>
            <a:r>
              <a:rPr lang="en-US" sz="1800" dirty="0" smtClean="0">
                <a:solidFill>
                  <a:srgbClr val="496880"/>
                </a:solidFill>
              </a:rPr>
              <a:t>Raising funds through bonds or otherwise?</a:t>
            </a:r>
          </a:p>
          <a:p>
            <a:pPr>
              <a:buFont typeface="Arial"/>
              <a:buChar char="•"/>
            </a:pPr>
            <a:r>
              <a:rPr lang="en-US" sz="1800" dirty="0" smtClean="0">
                <a:solidFill>
                  <a:srgbClr val="496880"/>
                </a:solidFill>
              </a:rPr>
              <a:t>Providing services for internal use? To large institutions? To the public?</a:t>
            </a:r>
          </a:p>
          <a:p>
            <a:pPr marL="0" indent="0"/>
            <a:r>
              <a:rPr lang="en-US" sz="1800" dirty="0" smtClean="0">
                <a:solidFill>
                  <a:srgbClr val="496880"/>
                </a:solidFill>
              </a:rPr>
              <a:t>What Skills Can Private Partners Bring to the Project? </a:t>
            </a:r>
          </a:p>
          <a:p>
            <a:pPr marL="285750" indent="-285750">
              <a:buFont typeface="Arial"/>
              <a:buChar char="•"/>
            </a:pPr>
            <a:r>
              <a:rPr lang="en-US" sz="1800" dirty="0" smtClean="0">
                <a:solidFill>
                  <a:srgbClr val="496880"/>
                </a:solidFill>
              </a:rPr>
              <a:t>Designing, building, managing, operating, and maintaining the networks?</a:t>
            </a:r>
          </a:p>
          <a:p>
            <a:pPr marL="285750" indent="-285750">
              <a:buFont typeface="Arial"/>
              <a:buChar char="•"/>
            </a:pPr>
            <a:r>
              <a:rPr lang="en-US" sz="1800" dirty="0" smtClean="0">
                <a:solidFill>
                  <a:srgbClr val="496880"/>
                </a:solidFill>
              </a:rPr>
              <a:t>Marketing, providing/supporting, updating customer services?</a:t>
            </a:r>
          </a:p>
          <a:p>
            <a:pPr marL="285750" indent="-285750">
              <a:buFont typeface="Arial"/>
              <a:buChar char="•"/>
            </a:pPr>
            <a:r>
              <a:rPr lang="en-US" sz="1800" dirty="0" smtClean="0">
                <a:solidFill>
                  <a:srgbClr val="496880"/>
                </a:solidFill>
              </a:rPr>
              <a:t>Raising capital and operating funds?</a:t>
            </a:r>
            <a:endParaRPr lang="en-US" sz="1800" dirty="0">
              <a:solidFill>
                <a:srgbClr val="496880"/>
              </a:solidFill>
            </a:endParaRPr>
          </a:p>
          <a:p>
            <a:pPr marL="0" indent="0"/>
            <a:r>
              <a:rPr lang="en-US" sz="1800" dirty="0" smtClean="0">
                <a:solidFill>
                  <a:srgbClr val="496880"/>
                </a:solidFill>
              </a:rPr>
              <a:t>Any </a:t>
            </a:r>
            <a:r>
              <a:rPr lang="en-US" sz="1800" dirty="0" smtClean="0">
                <a:solidFill>
                  <a:srgbClr val="496880"/>
                </a:solidFill>
              </a:rPr>
              <a:t>Limitations of What the Public Entity is Willing to Do? </a:t>
            </a:r>
          </a:p>
        </p:txBody>
      </p:sp>
    </p:spTree>
    <p:extLst>
      <p:ext uri="{BB962C8B-B14F-4D97-AF65-F5344CB8AC3E}">
        <p14:creationId xmlns:p14="http://schemas.microsoft.com/office/powerpoint/2010/main" val="31969430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496880"/>
                </a:solidFill>
              </a:rPr>
              <a:t>Project planning: Financing</a:t>
            </a:r>
            <a:endParaRPr lang="en-US" dirty="0">
              <a:solidFill>
                <a:srgbClr val="496880"/>
              </a:solidFill>
            </a:endParaRPr>
          </a:p>
        </p:txBody>
      </p:sp>
      <p:sp>
        <p:nvSpPr>
          <p:cNvPr id="3" name="Vertical Text Placeholder 2"/>
          <p:cNvSpPr>
            <a:spLocks noGrp="1"/>
          </p:cNvSpPr>
          <p:nvPr>
            <p:ph type="body" orient="vert" idx="1"/>
          </p:nvPr>
        </p:nvSpPr>
        <p:spPr/>
        <p:txBody>
          <a:bodyPr vert="horz">
            <a:noAutofit/>
          </a:bodyPr>
          <a:lstStyle/>
          <a:p>
            <a:r>
              <a:rPr lang="en-US" sz="1800" dirty="0" smtClean="0">
                <a:solidFill>
                  <a:srgbClr val="496880"/>
                </a:solidFill>
              </a:rPr>
              <a:t>Public-Sector Financing </a:t>
            </a:r>
          </a:p>
          <a:p>
            <a:pPr>
              <a:buFont typeface="Arial"/>
              <a:buChar char="•"/>
            </a:pPr>
            <a:r>
              <a:rPr lang="en-US" sz="1800" dirty="0" smtClean="0">
                <a:solidFill>
                  <a:srgbClr val="496880"/>
                </a:solidFill>
              </a:rPr>
              <a:t>Surplus Revenues</a:t>
            </a:r>
          </a:p>
          <a:p>
            <a:pPr>
              <a:buFont typeface="Arial"/>
              <a:buChar char="•"/>
            </a:pPr>
            <a:r>
              <a:rPr lang="en-US" sz="1800" dirty="0" smtClean="0">
                <a:solidFill>
                  <a:srgbClr val="496880"/>
                </a:solidFill>
              </a:rPr>
              <a:t>Tax Incremental Financing</a:t>
            </a:r>
          </a:p>
          <a:p>
            <a:pPr>
              <a:buFont typeface="Arial"/>
              <a:buChar char="•"/>
            </a:pPr>
            <a:r>
              <a:rPr lang="en-US" sz="1800" dirty="0" smtClean="0">
                <a:solidFill>
                  <a:srgbClr val="496880"/>
                </a:solidFill>
              </a:rPr>
              <a:t>New Markets Tax Credit Program </a:t>
            </a:r>
          </a:p>
          <a:p>
            <a:pPr>
              <a:buFont typeface="Arial"/>
              <a:buChar char="•"/>
            </a:pPr>
            <a:r>
              <a:rPr lang="en-US" sz="1800" dirty="0" smtClean="0">
                <a:solidFill>
                  <a:srgbClr val="496880"/>
                </a:solidFill>
              </a:rPr>
              <a:t>General Obligation </a:t>
            </a:r>
            <a:r>
              <a:rPr lang="en-US" sz="1800" dirty="0" smtClean="0">
                <a:solidFill>
                  <a:srgbClr val="496880"/>
                </a:solidFill>
              </a:rPr>
              <a:t>Bonds </a:t>
            </a:r>
            <a:endParaRPr lang="en-US" sz="1800" dirty="0" smtClean="0">
              <a:solidFill>
                <a:srgbClr val="496880"/>
              </a:solidFill>
            </a:endParaRPr>
          </a:p>
          <a:p>
            <a:pPr>
              <a:buFont typeface="Arial"/>
              <a:buChar char="•"/>
            </a:pPr>
            <a:r>
              <a:rPr lang="en-US" sz="1800" dirty="0" smtClean="0">
                <a:solidFill>
                  <a:srgbClr val="496880"/>
                </a:solidFill>
              </a:rPr>
              <a:t>Revenue </a:t>
            </a:r>
            <a:r>
              <a:rPr lang="en-US" sz="1800" dirty="0" smtClean="0">
                <a:solidFill>
                  <a:srgbClr val="496880"/>
                </a:solidFill>
              </a:rPr>
              <a:t>Bonds</a:t>
            </a:r>
            <a:endParaRPr lang="en-US" sz="1800" dirty="0" smtClean="0">
              <a:solidFill>
                <a:srgbClr val="496880"/>
              </a:solidFill>
            </a:endParaRPr>
          </a:p>
          <a:p>
            <a:pPr>
              <a:buFont typeface="Arial"/>
              <a:buChar char="•"/>
            </a:pPr>
            <a:r>
              <a:rPr lang="en-US" sz="1800" dirty="0" smtClean="0">
                <a:solidFill>
                  <a:srgbClr val="496880"/>
                </a:solidFill>
              </a:rPr>
              <a:t>Certificates of Participation</a:t>
            </a:r>
          </a:p>
          <a:p>
            <a:pPr>
              <a:buFont typeface="Arial"/>
              <a:buChar char="•"/>
            </a:pPr>
            <a:r>
              <a:rPr lang="en-US" sz="1800" dirty="0" smtClean="0">
                <a:solidFill>
                  <a:srgbClr val="496880"/>
                </a:solidFill>
              </a:rPr>
              <a:t>Economic Development Districts</a:t>
            </a:r>
          </a:p>
          <a:p>
            <a:pPr>
              <a:buFont typeface="Arial"/>
              <a:buChar char="•"/>
            </a:pPr>
            <a:r>
              <a:rPr lang="en-US" sz="1800" dirty="0" smtClean="0">
                <a:solidFill>
                  <a:srgbClr val="496880"/>
                </a:solidFill>
              </a:rPr>
              <a:t>Certified Development </a:t>
            </a:r>
            <a:r>
              <a:rPr lang="en-US" sz="1800" dirty="0" smtClean="0">
                <a:solidFill>
                  <a:srgbClr val="496880"/>
                </a:solidFill>
              </a:rPr>
              <a:t>Corporations</a:t>
            </a:r>
          </a:p>
          <a:p>
            <a:pPr>
              <a:buFont typeface="Arial"/>
              <a:buChar char="•"/>
            </a:pPr>
            <a:r>
              <a:rPr lang="en-US" sz="1800" dirty="0" smtClean="0">
                <a:solidFill>
                  <a:srgbClr val="496880"/>
                </a:solidFill>
              </a:rPr>
              <a:t>Many more options and opportunities</a:t>
            </a:r>
            <a:endParaRPr lang="en-US" sz="1800" dirty="0" smtClean="0">
              <a:solidFill>
                <a:srgbClr val="496880"/>
              </a:solidFill>
            </a:endParaRPr>
          </a:p>
          <a:p>
            <a:pPr marL="0" indent="0"/>
            <a:endParaRPr lang="en-US" sz="1800" dirty="0">
              <a:solidFill>
                <a:srgbClr val="496880"/>
              </a:solidFill>
            </a:endParaRPr>
          </a:p>
        </p:txBody>
      </p:sp>
    </p:spTree>
    <p:extLst>
      <p:ext uri="{BB962C8B-B14F-4D97-AF65-F5344CB8AC3E}">
        <p14:creationId xmlns:p14="http://schemas.microsoft.com/office/powerpoint/2010/main" val="94145698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496880"/>
                </a:solidFill>
              </a:rPr>
              <a:t>Project planning: Financing</a:t>
            </a:r>
            <a:endParaRPr lang="en-US" dirty="0">
              <a:solidFill>
                <a:srgbClr val="496880"/>
              </a:solidFill>
            </a:endParaRPr>
          </a:p>
        </p:txBody>
      </p:sp>
      <p:sp>
        <p:nvSpPr>
          <p:cNvPr id="3" name="Vertical Text Placeholder 2"/>
          <p:cNvSpPr>
            <a:spLocks noGrp="1"/>
          </p:cNvSpPr>
          <p:nvPr>
            <p:ph type="body" orient="vert" idx="1"/>
          </p:nvPr>
        </p:nvSpPr>
        <p:spPr/>
        <p:txBody>
          <a:bodyPr vert="horz">
            <a:normAutofit fontScale="92500" lnSpcReduction="20000"/>
          </a:bodyPr>
          <a:lstStyle/>
          <a:p>
            <a:r>
              <a:rPr lang="en-US" sz="1800" dirty="0" smtClean="0">
                <a:solidFill>
                  <a:srgbClr val="496880"/>
                </a:solidFill>
              </a:rPr>
              <a:t>Federal Subsidy Programs</a:t>
            </a:r>
          </a:p>
          <a:p>
            <a:pPr marL="285750" indent="-285750">
              <a:buFont typeface="Arial" panose="020B0604020202020204" pitchFamily="34" charset="0"/>
              <a:buChar char="•"/>
            </a:pPr>
            <a:r>
              <a:rPr lang="en-US" sz="1800" dirty="0" smtClean="0">
                <a:solidFill>
                  <a:srgbClr val="496880"/>
                </a:solidFill>
              </a:rPr>
              <a:t>FCC</a:t>
            </a:r>
          </a:p>
          <a:p>
            <a:pPr lvl="3">
              <a:buFont typeface="Arial"/>
              <a:buChar char="•"/>
            </a:pPr>
            <a:r>
              <a:rPr lang="en-US" sz="1800" b="1" dirty="0" smtClean="0">
                <a:solidFill>
                  <a:srgbClr val="496880"/>
                </a:solidFill>
              </a:rPr>
              <a:t>E-Rate – Schools and Libraries </a:t>
            </a:r>
            <a:r>
              <a:rPr lang="en-US" sz="1800" b="1" dirty="0" smtClean="0">
                <a:solidFill>
                  <a:srgbClr val="496880"/>
                </a:solidFill>
              </a:rPr>
              <a:t>Program, Connect </a:t>
            </a:r>
            <a:r>
              <a:rPr lang="en-US" sz="1800" b="1" dirty="0" smtClean="0">
                <a:solidFill>
                  <a:srgbClr val="496880"/>
                </a:solidFill>
              </a:rPr>
              <a:t>America Fund (CAF</a:t>
            </a:r>
            <a:r>
              <a:rPr lang="en-US" sz="1800" b="1" dirty="0" smtClean="0">
                <a:solidFill>
                  <a:srgbClr val="496880"/>
                </a:solidFill>
              </a:rPr>
              <a:t>), Healthcare </a:t>
            </a:r>
            <a:r>
              <a:rPr lang="en-US" sz="1800" b="1" dirty="0" smtClean="0">
                <a:solidFill>
                  <a:srgbClr val="496880"/>
                </a:solidFill>
              </a:rPr>
              <a:t>Connect </a:t>
            </a:r>
            <a:r>
              <a:rPr lang="en-US" sz="1800" b="1" dirty="0" smtClean="0">
                <a:solidFill>
                  <a:srgbClr val="496880"/>
                </a:solidFill>
              </a:rPr>
              <a:t>Fund, Lifeline</a:t>
            </a:r>
            <a:endParaRPr lang="en-US" sz="1800" b="1" dirty="0" smtClean="0">
              <a:solidFill>
                <a:srgbClr val="496880"/>
              </a:solidFill>
            </a:endParaRPr>
          </a:p>
          <a:p>
            <a:pPr lvl="1">
              <a:buFont typeface="Arial"/>
              <a:buChar char="•"/>
            </a:pPr>
            <a:r>
              <a:rPr lang="en-US" sz="1800" b="1" dirty="0" smtClean="0">
                <a:solidFill>
                  <a:srgbClr val="496880"/>
                </a:solidFill>
              </a:rPr>
              <a:t> USDA</a:t>
            </a:r>
            <a:r>
              <a:rPr lang="en-US" sz="1800" b="1" dirty="0" smtClean="0">
                <a:solidFill>
                  <a:srgbClr val="496880"/>
                </a:solidFill>
              </a:rPr>
              <a:t>, Rural Utilities Service (RUS)</a:t>
            </a:r>
          </a:p>
          <a:p>
            <a:pPr lvl="3">
              <a:buFont typeface="Arial"/>
              <a:buChar char="•"/>
            </a:pPr>
            <a:r>
              <a:rPr lang="en-US" sz="1800" b="1" dirty="0" smtClean="0">
                <a:solidFill>
                  <a:srgbClr val="496880"/>
                </a:solidFill>
              </a:rPr>
              <a:t>Telecommunications Infrastructure Loan </a:t>
            </a:r>
            <a:r>
              <a:rPr lang="en-US" sz="1800" b="1" dirty="0" smtClean="0">
                <a:solidFill>
                  <a:srgbClr val="496880"/>
                </a:solidFill>
              </a:rPr>
              <a:t>Program, Farm Bill Broadband Loan Program, </a:t>
            </a:r>
            <a:r>
              <a:rPr lang="en-US" sz="1800" b="1" dirty="0" smtClean="0">
                <a:solidFill>
                  <a:srgbClr val="496880"/>
                </a:solidFill>
              </a:rPr>
              <a:t>Community Connect Grant Program, etc.</a:t>
            </a:r>
          </a:p>
          <a:p>
            <a:pPr lvl="1">
              <a:buFont typeface="Arial"/>
              <a:buChar char="•"/>
            </a:pPr>
            <a:r>
              <a:rPr lang="en-US" sz="1800" b="1" dirty="0" smtClean="0">
                <a:solidFill>
                  <a:srgbClr val="496880"/>
                </a:solidFill>
              </a:rPr>
              <a:t> DOC, Economic Development Administration (EDA)</a:t>
            </a:r>
          </a:p>
          <a:p>
            <a:pPr lvl="3">
              <a:buFont typeface="Arial"/>
              <a:buChar char="•"/>
            </a:pPr>
            <a:r>
              <a:rPr lang="en-US" sz="1800" b="1" dirty="0" smtClean="0">
                <a:solidFill>
                  <a:srgbClr val="496880"/>
                </a:solidFill>
              </a:rPr>
              <a:t>Public Works and Economic Adjustment Assistance, Planning and Local Technical Assistance Grants</a:t>
            </a:r>
            <a:endParaRPr lang="en-US" sz="1800" b="1" dirty="0" smtClean="0">
              <a:solidFill>
                <a:srgbClr val="496880"/>
              </a:solidFill>
            </a:endParaRPr>
          </a:p>
          <a:p>
            <a:pPr lvl="1">
              <a:buFont typeface="Arial"/>
              <a:buChar char="•"/>
            </a:pPr>
            <a:r>
              <a:rPr lang="en-US" sz="1800" b="1" dirty="0" smtClean="0">
                <a:solidFill>
                  <a:srgbClr val="496880"/>
                </a:solidFill>
              </a:rPr>
              <a:t>HUD</a:t>
            </a:r>
            <a:endParaRPr lang="en-US" sz="1800" b="1" dirty="0" smtClean="0">
              <a:solidFill>
                <a:srgbClr val="496880"/>
              </a:solidFill>
            </a:endParaRPr>
          </a:p>
          <a:p>
            <a:pPr lvl="3">
              <a:buFont typeface="Arial"/>
              <a:buChar char="•"/>
            </a:pPr>
            <a:r>
              <a:rPr lang="en-US" sz="1800" b="1" dirty="0" smtClean="0">
                <a:solidFill>
                  <a:srgbClr val="496880"/>
                </a:solidFill>
              </a:rPr>
              <a:t>Community Development Block Grants, </a:t>
            </a:r>
            <a:r>
              <a:rPr lang="en-US" sz="1800" b="1" dirty="0" err="1" smtClean="0">
                <a:solidFill>
                  <a:srgbClr val="496880"/>
                </a:solidFill>
              </a:rPr>
              <a:t>ConnectHome</a:t>
            </a:r>
            <a:r>
              <a:rPr lang="en-US" sz="1800" b="1" dirty="0" smtClean="0">
                <a:solidFill>
                  <a:srgbClr val="496880"/>
                </a:solidFill>
              </a:rPr>
              <a:t> Initiative, Section 108 Loan Guarantee Program, many other programs </a:t>
            </a:r>
            <a:endParaRPr lang="en-US" sz="1800" b="1" dirty="0">
              <a:solidFill>
                <a:srgbClr val="496880"/>
              </a:solidFill>
            </a:endParaRPr>
          </a:p>
        </p:txBody>
      </p:sp>
    </p:spTree>
    <p:extLst>
      <p:ext uri="{BB962C8B-B14F-4D97-AF65-F5344CB8AC3E}">
        <p14:creationId xmlns:p14="http://schemas.microsoft.com/office/powerpoint/2010/main" val="391275379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496880"/>
                </a:solidFill>
              </a:rPr>
              <a:t>Project planning: Public Rights-of-way</a:t>
            </a:r>
            <a:endParaRPr lang="en-US" dirty="0">
              <a:solidFill>
                <a:srgbClr val="496880"/>
              </a:solidFill>
            </a:endParaRPr>
          </a:p>
        </p:txBody>
      </p:sp>
      <p:sp>
        <p:nvSpPr>
          <p:cNvPr id="3" name="Vertical Text Placeholder 2"/>
          <p:cNvSpPr>
            <a:spLocks noGrp="1"/>
          </p:cNvSpPr>
          <p:nvPr>
            <p:ph type="body" orient="vert" idx="1"/>
          </p:nvPr>
        </p:nvSpPr>
        <p:spPr>
          <a:xfrm>
            <a:off x="822960" y="1100628"/>
            <a:ext cx="7520940" cy="3841862"/>
          </a:xfrm>
        </p:spPr>
        <p:txBody>
          <a:bodyPr vert="horz">
            <a:normAutofit lnSpcReduction="10000"/>
          </a:bodyPr>
          <a:lstStyle/>
          <a:p>
            <a:r>
              <a:rPr lang="en-US" sz="1800" dirty="0" smtClean="0">
                <a:solidFill>
                  <a:srgbClr val="496880"/>
                </a:solidFill>
              </a:rPr>
              <a:t>Access to Public Rights-of-Way (PROW)</a:t>
            </a:r>
          </a:p>
          <a:p>
            <a:pPr>
              <a:buFont typeface="Arial"/>
              <a:buChar char="•"/>
            </a:pPr>
            <a:r>
              <a:rPr lang="en-US" sz="1800" dirty="0" smtClean="0">
                <a:solidFill>
                  <a:srgbClr val="496880"/>
                </a:solidFill>
              </a:rPr>
              <a:t>Local Governments have police powers over the </a:t>
            </a:r>
            <a:r>
              <a:rPr lang="en-US" sz="1800" dirty="0" smtClean="0">
                <a:solidFill>
                  <a:srgbClr val="496880"/>
                </a:solidFill>
              </a:rPr>
              <a:t>PROW, but cannot impose barriers to entry  [47 USC 253(a)]</a:t>
            </a:r>
            <a:endParaRPr lang="en-US" sz="1800" dirty="0" smtClean="0">
              <a:solidFill>
                <a:srgbClr val="496880"/>
              </a:solidFill>
            </a:endParaRPr>
          </a:p>
          <a:p>
            <a:pPr>
              <a:buFont typeface="Arial"/>
              <a:buChar char="•"/>
            </a:pPr>
            <a:r>
              <a:rPr lang="en-US" sz="1800" dirty="0" smtClean="0">
                <a:solidFill>
                  <a:srgbClr val="496880"/>
                </a:solidFill>
              </a:rPr>
              <a:t>Non-discriminatory</a:t>
            </a:r>
            <a:r>
              <a:rPr lang="en-US" sz="1800" dirty="0" smtClean="0">
                <a:solidFill>
                  <a:srgbClr val="496880"/>
                </a:solidFill>
              </a:rPr>
              <a:t>, competitively neutral </a:t>
            </a:r>
            <a:r>
              <a:rPr lang="en-US" sz="1800" dirty="0" smtClean="0">
                <a:solidFill>
                  <a:srgbClr val="496880"/>
                </a:solidFill>
              </a:rPr>
              <a:t>restrictions may be permissible [47 USC 253(b), (c)]</a:t>
            </a:r>
            <a:endParaRPr lang="en-US" sz="1800" dirty="0" smtClean="0">
              <a:solidFill>
                <a:srgbClr val="496880"/>
              </a:solidFill>
            </a:endParaRPr>
          </a:p>
          <a:p>
            <a:pPr>
              <a:buFont typeface="Arial"/>
              <a:buChar char="•"/>
            </a:pPr>
            <a:r>
              <a:rPr lang="en-US" sz="1800" dirty="0" smtClean="0">
                <a:solidFill>
                  <a:srgbClr val="496880"/>
                </a:solidFill>
              </a:rPr>
              <a:t>Efficient PROW </a:t>
            </a:r>
            <a:r>
              <a:rPr lang="en-US" sz="1800" dirty="0">
                <a:solidFill>
                  <a:srgbClr val="496880"/>
                </a:solidFill>
              </a:rPr>
              <a:t>a</a:t>
            </a:r>
            <a:r>
              <a:rPr lang="en-US" sz="1800" dirty="0" smtClean="0">
                <a:solidFill>
                  <a:srgbClr val="496880"/>
                </a:solidFill>
              </a:rPr>
              <a:t>ccess essential to private partners:</a:t>
            </a:r>
          </a:p>
          <a:p>
            <a:pPr lvl="3">
              <a:buFont typeface="Arial"/>
              <a:buChar char="•"/>
            </a:pPr>
            <a:r>
              <a:rPr lang="en-US" sz="1800" b="1" dirty="0" smtClean="0">
                <a:solidFill>
                  <a:srgbClr val="496880"/>
                </a:solidFill>
              </a:rPr>
              <a:t>Accelerated timetables for permitting</a:t>
            </a:r>
          </a:p>
          <a:p>
            <a:pPr lvl="3">
              <a:buFont typeface="Arial"/>
              <a:buChar char="•"/>
            </a:pPr>
            <a:r>
              <a:rPr lang="en-US" sz="1800" b="1" dirty="0" smtClean="0">
                <a:solidFill>
                  <a:srgbClr val="496880"/>
                </a:solidFill>
              </a:rPr>
              <a:t>Pre-approval of specific techniques (i.e. microtrenching)</a:t>
            </a:r>
          </a:p>
          <a:p>
            <a:pPr lvl="3">
              <a:buFont typeface="Arial"/>
              <a:buChar char="•"/>
            </a:pPr>
            <a:r>
              <a:rPr lang="en-US" sz="1800" b="1" dirty="0" smtClean="0">
                <a:solidFill>
                  <a:srgbClr val="496880"/>
                </a:solidFill>
              </a:rPr>
              <a:t>Reduced fees </a:t>
            </a:r>
          </a:p>
          <a:p>
            <a:pPr lvl="3">
              <a:buFont typeface="Arial"/>
              <a:buChar char="•"/>
            </a:pPr>
            <a:r>
              <a:rPr lang="en-US" sz="1800" b="1" dirty="0" smtClean="0">
                <a:solidFill>
                  <a:srgbClr val="496880"/>
                </a:solidFill>
              </a:rPr>
              <a:t>Dedicated inspectors</a:t>
            </a:r>
          </a:p>
          <a:p>
            <a:pPr lvl="3">
              <a:buFont typeface="Arial"/>
              <a:buChar char="•"/>
            </a:pPr>
            <a:r>
              <a:rPr lang="en-US" sz="1800" b="1" dirty="0" smtClean="0">
                <a:solidFill>
                  <a:srgbClr val="496880"/>
                </a:solidFill>
              </a:rPr>
              <a:t>“Dig Once” or “One Touch” </a:t>
            </a:r>
            <a:r>
              <a:rPr lang="en-US" sz="1800" b="1" dirty="0" smtClean="0">
                <a:solidFill>
                  <a:srgbClr val="496880"/>
                </a:solidFill>
              </a:rPr>
              <a:t>Policies (Louisville Litigation)</a:t>
            </a:r>
          </a:p>
          <a:p>
            <a:pPr lvl="1">
              <a:buFont typeface="Arial"/>
              <a:buChar char="•"/>
            </a:pPr>
            <a:r>
              <a:rPr lang="en-US" sz="1800" b="1" dirty="0" smtClean="0">
                <a:solidFill>
                  <a:srgbClr val="496880"/>
                </a:solidFill>
              </a:rPr>
              <a:t>Key issue:  What is a “level playing field”?</a:t>
            </a:r>
            <a:endParaRPr lang="en-US" sz="1800" b="1" dirty="0">
              <a:solidFill>
                <a:srgbClr val="496880"/>
              </a:solidFill>
            </a:endParaRPr>
          </a:p>
        </p:txBody>
      </p:sp>
    </p:spTree>
    <p:extLst>
      <p:ext uri="{BB962C8B-B14F-4D97-AF65-F5344CB8AC3E}">
        <p14:creationId xmlns:p14="http://schemas.microsoft.com/office/powerpoint/2010/main" val="161839944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2960" y="640080"/>
            <a:ext cx="7520940" cy="548640"/>
          </a:xfrm>
        </p:spPr>
        <p:txBody>
          <a:bodyPr/>
          <a:lstStyle/>
          <a:p>
            <a:r>
              <a:rPr lang="en-US" dirty="0">
                <a:solidFill>
                  <a:srgbClr val="496880"/>
                </a:solidFill>
              </a:rPr>
              <a:t>Project planning: </a:t>
            </a:r>
            <a:r>
              <a:rPr lang="en-US" dirty="0" smtClean="0">
                <a:solidFill>
                  <a:srgbClr val="496880"/>
                </a:solidFill>
              </a:rPr>
              <a:t>CONTROL OVER infrastructure</a:t>
            </a:r>
            <a:endParaRPr lang="en-US" dirty="0">
              <a:solidFill>
                <a:srgbClr val="496880"/>
              </a:solidFill>
            </a:endParaRPr>
          </a:p>
        </p:txBody>
      </p:sp>
      <p:sp>
        <p:nvSpPr>
          <p:cNvPr id="3" name="Vertical Text Placeholder 2"/>
          <p:cNvSpPr>
            <a:spLocks noGrp="1"/>
          </p:cNvSpPr>
          <p:nvPr>
            <p:ph type="body" orient="vert" idx="1"/>
          </p:nvPr>
        </p:nvSpPr>
        <p:spPr>
          <a:xfrm>
            <a:off x="822960" y="1188720"/>
            <a:ext cx="7520940" cy="3579849"/>
          </a:xfrm>
        </p:spPr>
        <p:txBody>
          <a:bodyPr vert="horz">
            <a:normAutofit/>
          </a:bodyPr>
          <a:lstStyle/>
          <a:p>
            <a:pPr marL="0" indent="0"/>
            <a:endParaRPr lang="en-US" sz="1800" b="0" dirty="0" smtClean="0">
              <a:solidFill>
                <a:srgbClr val="496880"/>
              </a:solidFill>
            </a:endParaRPr>
          </a:p>
          <a:p>
            <a:pPr marL="285750" indent="-285750">
              <a:buFont typeface="Arial" panose="020B0604020202020204" pitchFamily="34" charset="0"/>
              <a:buChar char="•"/>
            </a:pPr>
            <a:r>
              <a:rPr lang="en-US" sz="1800" dirty="0" smtClean="0">
                <a:solidFill>
                  <a:srgbClr val="496880"/>
                </a:solidFill>
              </a:rPr>
              <a:t>Local Regulatory Control </a:t>
            </a:r>
            <a:r>
              <a:rPr lang="en-US" sz="1800" dirty="0">
                <a:solidFill>
                  <a:srgbClr val="496880"/>
                </a:solidFill>
              </a:rPr>
              <a:t>over PROW vs. </a:t>
            </a:r>
            <a:r>
              <a:rPr lang="en-US" sz="1800" dirty="0" smtClean="0">
                <a:solidFill>
                  <a:srgbClr val="496880"/>
                </a:solidFill>
              </a:rPr>
              <a:t>Local Proprietary </a:t>
            </a:r>
            <a:r>
              <a:rPr lang="en-US" sz="1800" dirty="0">
                <a:solidFill>
                  <a:srgbClr val="496880"/>
                </a:solidFill>
              </a:rPr>
              <a:t>Control over </a:t>
            </a:r>
            <a:r>
              <a:rPr lang="en-US" sz="1800" dirty="0" smtClean="0">
                <a:solidFill>
                  <a:srgbClr val="496880"/>
                </a:solidFill>
              </a:rPr>
              <a:t>Facilities</a:t>
            </a:r>
          </a:p>
          <a:p>
            <a:pPr marL="285750" indent="-285750">
              <a:buFont typeface="Arial" panose="020B0604020202020204" pitchFamily="34" charset="0"/>
              <a:buChar char="•"/>
            </a:pPr>
            <a:r>
              <a:rPr lang="en-US" sz="1800" dirty="0" smtClean="0">
                <a:solidFill>
                  <a:srgbClr val="496880"/>
                </a:solidFill>
              </a:rPr>
              <a:t>Fewer </a:t>
            </a:r>
            <a:r>
              <a:rPr lang="en-US" sz="1800" dirty="0">
                <a:solidFill>
                  <a:srgbClr val="496880"/>
                </a:solidFill>
              </a:rPr>
              <a:t>restrictions </a:t>
            </a:r>
            <a:r>
              <a:rPr lang="en-US" sz="1800" dirty="0" smtClean="0">
                <a:solidFill>
                  <a:srgbClr val="496880"/>
                </a:solidFill>
              </a:rPr>
              <a:t>/ greater latitude for proprietary activities (at least theoretically) </a:t>
            </a:r>
            <a:endParaRPr lang="en-US" sz="1800" dirty="0">
              <a:solidFill>
                <a:srgbClr val="496880"/>
              </a:solidFill>
            </a:endParaRPr>
          </a:p>
          <a:p>
            <a:pPr marL="345186" lvl="2" indent="-285750">
              <a:buFont typeface="Arial"/>
              <a:buChar char="•"/>
            </a:pPr>
            <a:r>
              <a:rPr lang="en-US" sz="1800" b="1" dirty="0" smtClean="0">
                <a:solidFill>
                  <a:srgbClr val="496880"/>
                </a:solidFill>
              </a:rPr>
              <a:t>Fiber</a:t>
            </a:r>
          </a:p>
          <a:p>
            <a:pPr marL="345186" lvl="2" indent="-285750">
              <a:buFont typeface="Arial"/>
              <a:buChar char="•"/>
            </a:pPr>
            <a:r>
              <a:rPr lang="en-US" sz="1800" b="1" dirty="0" smtClean="0">
                <a:solidFill>
                  <a:srgbClr val="496880"/>
                </a:solidFill>
              </a:rPr>
              <a:t>Poles </a:t>
            </a:r>
          </a:p>
          <a:p>
            <a:pPr marL="345186" lvl="2" indent="-285750">
              <a:buFont typeface="Arial"/>
              <a:buChar char="•"/>
            </a:pPr>
            <a:r>
              <a:rPr lang="en-US" sz="1800" b="1" dirty="0" smtClean="0">
                <a:solidFill>
                  <a:srgbClr val="496880"/>
                </a:solidFill>
              </a:rPr>
              <a:t>Conduit space</a:t>
            </a:r>
          </a:p>
          <a:p>
            <a:pPr marL="345186" lvl="2" indent="-285750">
              <a:buFont typeface="Arial"/>
              <a:buChar char="•"/>
            </a:pPr>
            <a:r>
              <a:rPr lang="en-US" sz="1800" b="1" dirty="0" smtClean="0">
                <a:solidFill>
                  <a:srgbClr val="496880"/>
                </a:solidFill>
              </a:rPr>
              <a:t>Towers </a:t>
            </a:r>
          </a:p>
          <a:p>
            <a:pPr marL="345186" lvl="2" indent="-285750">
              <a:buFont typeface="Arial"/>
              <a:buChar char="•"/>
            </a:pPr>
            <a:r>
              <a:rPr lang="en-US" sz="1800" b="1" dirty="0" smtClean="0">
                <a:solidFill>
                  <a:srgbClr val="496880"/>
                </a:solidFill>
              </a:rPr>
              <a:t>Rooftops and buildings</a:t>
            </a:r>
          </a:p>
          <a:p>
            <a:pPr marL="345186" lvl="2" indent="-285750">
              <a:buFont typeface="Arial"/>
              <a:buChar char="•"/>
            </a:pPr>
            <a:r>
              <a:rPr lang="en-US" sz="1800" b="1" dirty="0" smtClean="0">
                <a:solidFill>
                  <a:srgbClr val="496880"/>
                </a:solidFill>
              </a:rPr>
              <a:t>Etc.</a:t>
            </a:r>
            <a:endParaRPr lang="en-US" sz="1800" b="1" dirty="0">
              <a:solidFill>
                <a:srgbClr val="496880"/>
              </a:solidFill>
            </a:endParaRPr>
          </a:p>
        </p:txBody>
      </p:sp>
    </p:spTree>
    <p:extLst>
      <p:ext uri="{BB962C8B-B14F-4D97-AF65-F5344CB8AC3E}">
        <p14:creationId xmlns:p14="http://schemas.microsoft.com/office/powerpoint/2010/main" val="321532649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496880"/>
                </a:solidFill>
              </a:rPr>
              <a:t>Project Planning: Other Considerations</a:t>
            </a:r>
            <a:endParaRPr lang="en-US" dirty="0">
              <a:solidFill>
                <a:srgbClr val="496880"/>
              </a:solidFill>
            </a:endParaRPr>
          </a:p>
        </p:txBody>
      </p:sp>
      <p:sp>
        <p:nvSpPr>
          <p:cNvPr id="3" name="Vertical Text Placeholder 2"/>
          <p:cNvSpPr>
            <a:spLocks noGrp="1"/>
          </p:cNvSpPr>
          <p:nvPr>
            <p:ph type="body" orient="vert" idx="1"/>
          </p:nvPr>
        </p:nvSpPr>
        <p:spPr>
          <a:xfrm>
            <a:off x="822960" y="1100629"/>
            <a:ext cx="7520940" cy="3626188"/>
          </a:xfrm>
        </p:spPr>
        <p:txBody>
          <a:bodyPr vert="horz">
            <a:normAutofit/>
          </a:bodyPr>
          <a:lstStyle/>
          <a:p>
            <a:r>
              <a:rPr lang="en-US" sz="1800" dirty="0" smtClean="0">
                <a:solidFill>
                  <a:srgbClr val="496880"/>
                </a:solidFill>
              </a:rPr>
              <a:t>Regulatory Burdens and Benefits</a:t>
            </a:r>
          </a:p>
          <a:p>
            <a:pPr marL="285750" indent="-285750">
              <a:buFont typeface="Arial"/>
              <a:buChar char="•"/>
            </a:pPr>
            <a:r>
              <a:rPr lang="en-US" sz="1800" dirty="0" smtClean="0">
                <a:solidFill>
                  <a:srgbClr val="496880"/>
                </a:solidFill>
              </a:rPr>
              <a:t>Classification as a “Common Carrier”</a:t>
            </a:r>
          </a:p>
          <a:p>
            <a:pPr lvl="3">
              <a:buFont typeface="Arial"/>
              <a:buChar char="•"/>
            </a:pPr>
            <a:r>
              <a:rPr lang="en-US" sz="1800" b="1" dirty="0" smtClean="0">
                <a:solidFill>
                  <a:srgbClr val="496880"/>
                </a:solidFill>
              </a:rPr>
              <a:t>Pro: Access to </a:t>
            </a:r>
            <a:r>
              <a:rPr lang="en-US" sz="1800" b="1" dirty="0" smtClean="0">
                <a:solidFill>
                  <a:srgbClr val="496880"/>
                </a:solidFill>
              </a:rPr>
              <a:t>poles, interconnection and collocation, etc. </a:t>
            </a:r>
            <a:endParaRPr lang="en-US" sz="1800" b="1" dirty="0" smtClean="0">
              <a:solidFill>
                <a:srgbClr val="496880"/>
              </a:solidFill>
            </a:endParaRPr>
          </a:p>
          <a:p>
            <a:pPr lvl="3">
              <a:buFont typeface="Arial"/>
              <a:buChar char="•"/>
            </a:pPr>
            <a:r>
              <a:rPr lang="en-US" sz="1800" b="1" dirty="0" smtClean="0">
                <a:solidFill>
                  <a:srgbClr val="496880"/>
                </a:solidFill>
              </a:rPr>
              <a:t>Con: </a:t>
            </a:r>
            <a:r>
              <a:rPr lang="en-US" sz="1800" b="1" dirty="0" smtClean="0">
                <a:solidFill>
                  <a:srgbClr val="496880"/>
                </a:solidFill>
              </a:rPr>
              <a:t>Potentially huge Universal </a:t>
            </a:r>
            <a:r>
              <a:rPr lang="en-US" sz="1800" b="1" dirty="0" smtClean="0">
                <a:solidFill>
                  <a:srgbClr val="496880"/>
                </a:solidFill>
              </a:rPr>
              <a:t>Service </a:t>
            </a:r>
            <a:r>
              <a:rPr lang="en-US" sz="1800" b="1" dirty="0" smtClean="0">
                <a:solidFill>
                  <a:srgbClr val="496880"/>
                </a:solidFill>
              </a:rPr>
              <a:t>liability</a:t>
            </a:r>
            <a:endParaRPr lang="en-US" sz="1800" b="1" dirty="0" smtClean="0">
              <a:solidFill>
                <a:srgbClr val="496880"/>
              </a:solidFill>
            </a:endParaRPr>
          </a:p>
          <a:p>
            <a:r>
              <a:rPr lang="en-US" sz="1800" dirty="0" smtClean="0">
                <a:solidFill>
                  <a:srgbClr val="496880"/>
                </a:solidFill>
              </a:rPr>
              <a:t>Organizational Issues</a:t>
            </a:r>
          </a:p>
          <a:p>
            <a:pPr>
              <a:buFont typeface="Arial"/>
              <a:buChar char="•"/>
            </a:pPr>
            <a:r>
              <a:rPr lang="en-US" sz="1800" dirty="0" smtClean="0">
                <a:solidFill>
                  <a:srgbClr val="496880"/>
                </a:solidFill>
              </a:rPr>
              <a:t>Where will the project be housed?</a:t>
            </a:r>
          </a:p>
          <a:p>
            <a:pPr lvl="3">
              <a:lnSpc>
                <a:spcPct val="90000"/>
              </a:lnSpc>
              <a:buFont typeface="Arial"/>
              <a:buChar char="•"/>
            </a:pPr>
            <a:r>
              <a:rPr lang="en-US" sz="1800" b="1" dirty="0" smtClean="0">
                <a:solidFill>
                  <a:srgbClr val="496880"/>
                </a:solidFill>
              </a:rPr>
              <a:t>Existing branch of government</a:t>
            </a:r>
          </a:p>
          <a:p>
            <a:pPr lvl="3">
              <a:lnSpc>
                <a:spcPct val="90000"/>
              </a:lnSpc>
              <a:buFont typeface="Arial"/>
              <a:buChar char="•"/>
            </a:pPr>
            <a:r>
              <a:rPr lang="en-US" sz="1800" b="1" dirty="0" smtClean="0">
                <a:solidFill>
                  <a:srgbClr val="496880"/>
                </a:solidFill>
              </a:rPr>
              <a:t>New entity (division, commission, non-profit, etc.)</a:t>
            </a:r>
          </a:p>
          <a:p>
            <a:pPr lvl="3">
              <a:lnSpc>
                <a:spcPct val="90000"/>
              </a:lnSpc>
              <a:buFont typeface="Arial"/>
              <a:buChar char="•"/>
            </a:pPr>
            <a:r>
              <a:rPr lang="en-US" sz="1800" b="1" dirty="0" smtClean="0">
                <a:solidFill>
                  <a:srgbClr val="496880"/>
                </a:solidFill>
              </a:rPr>
              <a:t>Governance issues (especially if multiple public entities are involved)</a:t>
            </a:r>
            <a:endParaRPr lang="en-US" sz="1800" b="1" dirty="0">
              <a:solidFill>
                <a:srgbClr val="496880"/>
              </a:solidFill>
            </a:endParaRPr>
          </a:p>
          <a:p>
            <a:pPr marL="466344" lvl="3" indent="0">
              <a:lnSpc>
                <a:spcPct val="60000"/>
              </a:lnSpc>
              <a:buNone/>
            </a:pPr>
            <a:endParaRPr lang="en-US" sz="1800" b="1" dirty="0" smtClean="0">
              <a:solidFill>
                <a:srgbClr val="496880"/>
              </a:solidFill>
            </a:endParaRPr>
          </a:p>
          <a:p>
            <a:pPr marL="0" lvl="1" indent="0">
              <a:lnSpc>
                <a:spcPct val="60000"/>
              </a:lnSpc>
              <a:buNone/>
            </a:pPr>
            <a:r>
              <a:rPr lang="en-US" sz="1800" b="1" dirty="0" smtClean="0">
                <a:solidFill>
                  <a:srgbClr val="496880"/>
                </a:solidFill>
              </a:rPr>
              <a:t>Tax Considerations </a:t>
            </a:r>
            <a:endParaRPr lang="en-US" sz="1800" b="1" dirty="0">
              <a:solidFill>
                <a:srgbClr val="496880"/>
              </a:solidFill>
            </a:endParaRPr>
          </a:p>
        </p:txBody>
      </p:sp>
    </p:spTree>
    <p:extLst>
      <p:ext uri="{BB962C8B-B14F-4D97-AF65-F5344CB8AC3E}">
        <p14:creationId xmlns:p14="http://schemas.microsoft.com/office/powerpoint/2010/main" val="17906949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496880"/>
                </a:solidFill>
              </a:rPr>
              <a:t>Finding potential private partners</a:t>
            </a:r>
            <a:endParaRPr lang="en-US" dirty="0">
              <a:solidFill>
                <a:srgbClr val="496880"/>
              </a:solidFill>
            </a:endParaRPr>
          </a:p>
        </p:txBody>
      </p:sp>
      <p:sp>
        <p:nvSpPr>
          <p:cNvPr id="3" name="Vertical Text Placeholder 2"/>
          <p:cNvSpPr>
            <a:spLocks noGrp="1"/>
          </p:cNvSpPr>
          <p:nvPr>
            <p:ph type="body" orient="vert" idx="1"/>
          </p:nvPr>
        </p:nvSpPr>
        <p:spPr>
          <a:xfrm>
            <a:off x="822960" y="1100629"/>
            <a:ext cx="7520940" cy="3626188"/>
          </a:xfrm>
        </p:spPr>
        <p:txBody>
          <a:bodyPr vert="horz">
            <a:normAutofit fontScale="92500" lnSpcReduction="10000"/>
          </a:bodyPr>
          <a:lstStyle/>
          <a:p>
            <a:r>
              <a:rPr lang="en-US" sz="1800" dirty="0" smtClean="0">
                <a:solidFill>
                  <a:srgbClr val="496880"/>
                </a:solidFill>
              </a:rPr>
              <a:t>Request for Information/Request for Qualifications</a:t>
            </a:r>
          </a:p>
          <a:p>
            <a:pPr marL="285750" indent="-285750">
              <a:buFont typeface="Arial"/>
              <a:buChar char="•"/>
            </a:pPr>
            <a:r>
              <a:rPr lang="en-US" sz="1800" dirty="0" smtClean="0">
                <a:solidFill>
                  <a:srgbClr val="496880"/>
                </a:solidFill>
              </a:rPr>
              <a:t>Common non-binding opportunity to identify options </a:t>
            </a:r>
          </a:p>
          <a:p>
            <a:pPr marL="285750" indent="-285750">
              <a:buFont typeface="Arial"/>
              <a:buChar char="•"/>
            </a:pPr>
            <a:r>
              <a:rPr lang="en-US" sz="1800" dirty="0" smtClean="0">
                <a:solidFill>
                  <a:srgbClr val="496880"/>
                </a:solidFill>
              </a:rPr>
              <a:t>Opportunity for the community and potential partners to court each other</a:t>
            </a:r>
          </a:p>
          <a:p>
            <a:pPr marL="285750" indent="-285750">
              <a:buFont typeface="Arial"/>
              <a:buChar char="•"/>
            </a:pPr>
            <a:r>
              <a:rPr lang="en-US" sz="1800" dirty="0" smtClean="0">
                <a:solidFill>
                  <a:srgbClr val="496880"/>
                </a:solidFill>
              </a:rPr>
              <a:t>Feedback from bidders may generate new ideas/approaches </a:t>
            </a:r>
          </a:p>
          <a:p>
            <a:pPr marL="285750" indent="-285750">
              <a:buFont typeface="Arial"/>
              <a:buChar char="•"/>
            </a:pPr>
            <a:r>
              <a:rPr lang="en-US" sz="1800" dirty="0" smtClean="0">
                <a:solidFill>
                  <a:srgbClr val="496880"/>
                </a:solidFill>
              </a:rPr>
              <a:t>Process typically not governed by state or local procurement requirements </a:t>
            </a:r>
          </a:p>
          <a:p>
            <a:r>
              <a:rPr lang="en-US" sz="1800" dirty="0" smtClean="0">
                <a:solidFill>
                  <a:srgbClr val="496880"/>
                </a:solidFill>
              </a:rPr>
              <a:t>Request for Proposals</a:t>
            </a:r>
          </a:p>
          <a:p>
            <a:pPr>
              <a:buFont typeface="Arial"/>
              <a:buChar char="•"/>
            </a:pPr>
            <a:r>
              <a:rPr lang="en-US" sz="1800" dirty="0" smtClean="0">
                <a:solidFill>
                  <a:srgbClr val="496880"/>
                </a:solidFill>
              </a:rPr>
              <a:t>Once the community has identified one or more potential partners and refined its requirements, it can make a more formal solicitation </a:t>
            </a:r>
          </a:p>
          <a:p>
            <a:pPr>
              <a:buFont typeface="Arial"/>
              <a:buChar char="•"/>
            </a:pPr>
            <a:r>
              <a:rPr lang="en-US" sz="1800" dirty="0" smtClean="0">
                <a:solidFill>
                  <a:srgbClr val="496880"/>
                </a:solidFill>
              </a:rPr>
              <a:t>Must follow applicable procurement rules</a:t>
            </a:r>
            <a:endParaRPr lang="en-US" sz="1800" dirty="0">
              <a:solidFill>
                <a:srgbClr val="496880"/>
              </a:solidFill>
            </a:endParaRPr>
          </a:p>
        </p:txBody>
      </p:sp>
    </p:spTree>
    <p:extLst>
      <p:ext uri="{BB962C8B-B14F-4D97-AF65-F5344CB8AC3E}">
        <p14:creationId xmlns:p14="http://schemas.microsoft.com/office/powerpoint/2010/main" val="426297604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rot="19140000">
            <a:off x="1263796" y="1825958"/>
            <a:ext cx="5212080" cy="1089427"/>
          </a:xfrm>
        </p:spPr>
        <p:txBody>
          <a:bodyPr/>
          <a:lstStyle/>
          <a:p>
            <a:r>
              <a:rPr lang="en-US" dirty="0" smtClean="0"/>
              <a:t>Negotiating the agreement</a:t>
            </a:r>
            <a:endParaRPr lang="en-US" dirty="0"/>
          </a:p>
        </p:txBody>
      </p:sp>
      <p:sp>
        <p:nvSpPr>
          <p:cNvPr id="3" name="Content Placeholder 2"/>
          <p:cNvSpPr>
            <a:spLocks noGrp="1"/>
          </p:cNvSpPr>
          <p:nvPr>
            <p:ph idx="1"/>
          </p:nvPr>
        </p:nvSpPr>
        <p:spPr>
          <a:xfrm>
            <a:off x="4819892" y="2579290"/>
            <a:ext cx="4031546" cy="3552569"/>
          </a:xfrm>
        </p:spPr>
        <p:txBody>
          <a:bodyPr>
            <a:normAutofit fontScale="92500" lnSpcReduction="20000"/>
          </a:bodyPr>
          <a:lstStyle/>
          <a:p>
            <a:pPr algn="ctr">
              <a:lnSpc>
                <a:spcPct val="140000"/>
              </a:lnSpc>
            </a:pPr>
            <a:r>
              <a:rPr lang="en-US" sz="2400" dirty="0" smtClean="0">
                <a:solidFill>
                  <a:srgbClr val="496880"/>
                </a:solidFill>
              </a:rPr>
              <a:t>   Striking the right balance with your private sector partner is all about negotiating the risks, responsibilities and rewards of a project.</a:t>
            </a:r>
          </a:p>
          <a:p>
            <a:endParaRPr lang="en-US" dirty="0"/>
          </a:p>
          <a:p>
            <a:pPr algn="ctr"/>
            <a:r>
              <a:rPr lang="en-US" sz="1900" dirty="0" smtClean="0">
                <a:solidFill>
                  <a:srgbClr val="496880"/>
                </a:solidFill>
              </a:rPr>
              <a:t>*Note:  You can get creative here. </a:t>
            </a:r>
            <a:endParaRPr lang="en-US" sz="1900" dirty="0">
              <a:solidFill>
                <a:srgbClr val="496880"/>
              </a:solidFill>
            </a:endParaRPr>
          </a:p>
        </p:txBody>
      </p:sp>
    </p:spTree>
    <p:extLst>
      <p:ext uri="{BB962C8B-B14F-4D97-AF65-F5344CB8AC3E}">
        <p14:creationId xmlns:p14="http://schemas.microsoft.com/office/powerpoint/2010/main" val="27666822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496880"/>
                </a:solidFill>
              </a:rPr>
              <a:t>Negotiating with the private sector</a:t>
            </a:r>
            <a:endParaRPr lang="en-US" dirty="0">
              <a:solidFill>
                <a:srgbClr val="496880"/>
              </a:solidFill>
            </a:endParaRPr>
          </a:p>
        </p:txBody>
      </p:sp>
      <p:sp>
        <p:nvSpPr>
          <p:cNvPr id="3" name="Vertical Text Placeholder 2"/>
          <p:cNvSpPr>
            <a:spLocks noGrp="1"/>
          </p:cNvSpPr>
          <p:nvPr>
            <p:ph type="body" orient="vert" idx="1"/>
          </p:nvPr>
        </p:nvSpPr>
        <p:spPr>
          <a:xfrm>
            <a:off x="448195" y="965647"/>
            <a:ext cx="7520940" cy="1536118"/>
          </a:xfrm>
        </p:spPr>
        <p:txBody>
          <a:bodyPr vert="horz">
            <a:normAutofit/>
          </a:bodyPr>
          <a:lstStyle/>
          <a:p>
            <a:r>
              <a:rPr lang="en-US" dirty="0" smtClean="0">
                <a:solidFill>
                  <a:srgbClr val="496880"/>
                </a:solidFill>
              </a:rPr>
              <a:t>	After receiving submissions from the private sector, the public entity will normally to narrow the pool to a few qualified applicants.  It may choose to begin negotiations with its top choice and reengage with </a:t>
            </a:r>
            <a:r>
              <a:rPr lang="en-US" dirty="0" smtClean="0">
                <a:solidFill>
                  <a:srgbClr val="496880"/>
                </a:solidFill>
              </a:rPr>
              <a:t/>
            </a:r>
            <a:br>
              <a:rPr lang="en-US" dirty="0" smtClean="0">
                <a:solidFill>
                  <a:srgbClr val="496880"/>
                </a:solidFill>
              </a:rPr>
            </a:br>
            <a:r>
              <a:rPr lang="en-US" dirty="0" smtClean="0">
                <a:solidFill>
                  <a:srgbClr val="496880"/>
                </a:solidFill>
              </a:rPr>
              <a:t>the </a:t>
            </a:r>
            <a:r>
              <a:rPr lang="en-US" dirty="0" smtClean="0">
                <a:solidFill>
                  <a:srgbClr val="496880"/>
                </a:solidFill>
              </a:rPr>
              <a:t>other qualified applicants if the negotiations fall through, </a:t>
            </a:r>
            <a:r>
              <a:rPr lang="en-US" dirty="0" smtClean="0">
                <a:solidFill>
                  <a:srgbClr val="496880"/>
                </a:solidFill>
              </a:rPr>
              <a:t>or, if permitted, may negotiation </a:t>
            </a:r>
            <a:r>
              <a:rPr lang="en-US" dirty="0" smtClean="0">
                <a:solidFill>
                  <a:srgbClr val="496880"/>
                </a:solidFill>
              </a:rPr>
              <a:t>with a few applicants simultaneously</a:t>
            </a:r>
            <a:r>
              <a:rPr lang="en-US" dirty="0" smtClean="0">
                <a:solidFill>
                  <a:srgbClr val="496880"/>
                </a:solidFill>
              </a:rPr>
              <a:t>.*   </a:t>
            </a:r>
            <a:endParaRPr lang="en-US" dirty="0" smtClean="0">
              <a:solidFill>
                <a:srgbClr val="496880"/>
              </a:solidFill>
            </a:endParaRPr>
          </a:p>
          <a:p>
            <a:endParaRPr lang="en-US" dirty="0">
              <a:solidFill>
                <a:srgbClr val="496880"/>
              </a:solidFill>
            </a:endParaRPr>
          </a:p>
          <a:p>
            <a:endParaRPr lang="en-US" dirty="0">
              <a:solidFill>
                <a:srgbClr val="496880"/>
              </a:solidFill>
            </a:endParaRPr>
          </a:p>
        </p:txBody>
      </p:sp>
      <p:graphicFrame>
        <p:nvGraphicFramePr>
          <p:cNvPr id="4" name="Table 3"/>
          <p:cNvGraphicFramePr>
            <a:graphicFrameLocks noGrp="1"/>
          </p:cNvGraphicFramePr>
          <p:nvPr>
            <p:extLst>
              <p:ext uri="{D42A27DB-BD31-4B8C-83A1-F6EECF244321}">
                <p14:modId xmlns:p14="http://schemas.microsoft.com/office/powerpoint/2010/main" val="1620544426"/>
              </p:ext>
            </p:extLst>
          </p:nvPr>
        </p:nvGraphicFramePr>
        <p:xfrm>
          <a:off x="928789" y="2363410"/>
          <a:ext cx="6890868" cy="2610610"/>
        </p:xfrm>
        <a:graphic>
          <a:graphicData uri="http://schemas.openxmlformats.org/drawingml/2006/table">
            <a:tbl>
              <a:tblPr firstRow="1" bandRow="1">
                <a:tableStyleId>{21E4AEA4-8DFA-4A89-87EB-49C32662AFE0}</a:tableStyleId>
              </a:tblPr>
              <a:tblGrid>
                <a:gridCol w="2296956"/>
                <a:gridCol w="2296956"/>
                <a:gridCol w="2296956"/>
              </a:tblGrid>
              <a:tr h="614261">
                <a:tc>
                  <a:txBody>
                    <a:bodyPr/>
                    <a:lstStyle/>
                    <a:p>
                      <a:r>
                        <a:rPr lang="en-US" sz="1500" dirty="0" smtClean="0"/>
                        <a:t>NUMBER OF</a:t>
                      </a:r>
                      <a:r>
                        <a:rPr lang="en-US" sz="1500" baseline="0" dirty="0" smtClean="0"/>
                        <a:t> PARTNERS</a:t>
                      </a:r>
                      <a:endParaRPr lang="en-US" sz="1500" dirty="0"/>
                    </a:p>
                  </a:txBody>
                  <a:tcPr/>
                </a:tc>
                <a:tc>
                  <a:txBody>
                    <a:bodyPr/>
                    <a:lstStyle/>
                    <a:p>
                      <a:r>
                        <a:rPr lang="en-US" sz="1500" dirty="0" smtClean="0"/>
                        <a:t>PRO</a:t>
                      </a:r>
                      <a:endParaRPr lang="en-US" sz="1500" dirty="0"/>
                    </a:p>
                  </a:txBody>
                  <a:tcPr/>
                </a:tc>
                <a:tc>
                  <a:txBody>
                    <a:bodyPr/>
                    <a:lstStyle/>
                    <a:p>
                      <a:r>
                        <a:rPr lang="en-US" sz="1500" dirty="0" smtClean="0"/>
                        <a:t>CON</a:t>
                      </a:r>
                      <a:endParaRPr lang="en-US" sz="1500" dirty="0"/>
                    </a:p>
                  </a:txBody>
                  <a:tcPr/>
                </a:tc>
              </a:tr>
              <a:tr h="614261">
                <a:tc>
                  <a:txBody>
                    <a:bodyPr/>
                    <a:lstStyle/>
                    <a:p>
                      <a:r>
                        <a:rPr lang="en-US" sz="1500" b="1" dirty="0" smtClean="0">
                          <a:solidFill>
                            <a:srgbClr val="496880"/>
                          </a:solidFill>
                        </a:rPr>
                        <a:t>One</a:t>
                      </a:r>
                      <a:r>
                        <a:rPr lang="en-US" sz="1500" b="1" baseline="0" dirty="0" smtClean="0">
                          <a:solidFill>
                            <a:srgbClr val="496880"/>
                          </a:solidFill>
                        </a:rPr>
                        <a:t> </a:t>
                      </a:r>
                      <a:r>
                        <a:rPr lang="en-US" sz="1500" b="1" dirty="0" smtClean="0">
                          <a:solidFill>
                            <a:srgbClr val="496880"/>
                          </a:solidFill>
                        </a:rPr>
                        <a:t>Partner</a:t>
                      </a:r>
                      <a:endParaRPr lang="en-US" sz="1500" b="1" dirty="0">
                        <a:solidFill>
                          <a:srgbClr val="496880"/>
                        </a:solidFill>
                      </a:endParaRPr>
                    </a:p>
                  </a:txBody>
                  <a:tcPr/>
                </a:tc>
                <a:tc>
                  <a:txBody>
                    <a:bodyPr/>
                    <a:lstStyle/>
                    <a:p>
                      <a:r>
                        <a:rPr lang="en-US" sz="1500" b="1" dirty="0" smtClean="0">
                          <a:solidFill>
                            <a:srgbClr val="496880"/>
                          </a:solidFill>
                        </a:rPr>
                        <a:t>Simplicity</a:t>
                      </a:r>
                      <a:r>
                        <a:rPr lang="en-US" sz="1500" b="1" baseline="0" dirty="0" smtClean="0">
                          <a:solidFill>
                            <a:srgbClr val="496880"/>
                          </a:solidFill>
                        </a:rPr>
                        <a:t>; Reduced Negotiating Costs </a:t>
                      </a:r>
                      <a:endParaRPr lang="en-US" sz="1500" b="1" dirty="0">
                        <a:solidFill>
                          <a:srgbClr val="496880"/>
                        </a:solidFill>
                      </a:endParaRPr>
                    </a:p>
                  </a:txBody>
                  <a:tcPr/>
                </a:tc>
                <a:tc>
                  <a:txBody>
                    <a:bodyPr/>
                    <a:lstStyle/>
                    <a:p>
                      <a:r>
                        <a:rPr lang="en-US" sz="1500" b="1" dirty="0" smtClean="0">
                          <a:solidFill>
                            <a:srgbClr val="496880"/>
                          </a:solidFill>
                        </a:rPr>
                        <a:t>Less leverage</a:t>
                      </a:r>
                      <a:r>
                        <a:rPr lang="en-US" sz="1500" b="1" baseline="0" dirty="0" smtClean="0">
                          <a:solidFill>
                            <a:srgbClr val="496880"/>
                          </a:solidFill>
                        </a:rPr>
                        <a:t> during negotiations </a:t>
                      </a:r>
                      <a:endParaRPr lang="en-US" sz="1500" b="1" dirty="0">
                        <a:solidFill>
                          <a:srgbClr val="496880"/>
                        </a:solidFill>
                      </a:endParaRPr>
                    </a:p>
                  </a:txBody>
                  <a:tcPr/>
                </a:tc>
              </a:tr>
              <a:tr h="1382088">
                <a:tc>
                  <a:txBody>
                    <a:bodyPr/>
                    <a:lstStyle/>
                    <a:p>
                      <a:r>
                        <a:rPr lang="en-US" sz="1500" b="1" dirty="0" smtClean="0">
                          <a:solidFill>
                            <a:srgbClr val="496880"/>
                          </a:solidFill>
                        </a:rPr>
                        <a:t>Two or More Partners</a:t>
                      </a:r>
                      <a:endParaRPr lang="en-US" sz="1500" b="1" dirty="0">
                        <a:solidFill>
                          <a:srgbClr val="496880"/>
                        </a:solidFill>
                      </a:endParaRPr>
                    </a:p>
                  </a:txBody>
                  <a:tcPr/>
                </a:tc>
                <a:tc>
                  <a:txBody>
                    <a:bodyPr/>
                    <a:lstStyle/>
                    <a:p>
                      <a:r>
                        <a:rPr lang="en-US" sz="1500" b="1" dirty="0" smtClean="0">
                          <a:solidFill>
                            <a:srgbClr val="496880"/>
                          </a:solidFill>
                        </a:rPr>
                        <a:t>Competition may produce a better deal,</a:t>
                      </a:r>
                      <a:r>
                        <a:rPr lang="en-US" sz="1500" b="1" baseline="0" dirty="0" smtClean="0">
                          <a:solidFill>
                            <a:srgbClr val="496880"/>
                          </a:solidFill>
                        </a:rPr>
                        <a:t> forcing both sides to think creatively</a:t>
                      </a:r>
                      <a:endParaRPr lang="en-US" sz="1500" b="1" dirty="0">
                        <a:solidFill>
                          <a:srgbClr val="496880"/>
                        </a:solidFill>
                      </a:endParaRPr>
                    </a:p>
                  </a:txBody>
                  <a:tcPr/>
                </a:tc>
                <a:tc>
                  <a:txBody>
                    <a:bodyPr/>
                    <a:lstStyle/>
                    <a:p>
                      <a:r>
                        <a:rPr lang="en-US" sz="1500" b="1" dirty="0" smtClean="0">
                          <a:solidFill>
                            <a:srgbClr val="496880"/>
                          </a:solidFill>
                        </a:rPr>
                        <a:t>Possibility</a:t>
                      </a:r>
                      <a:r>
                        <a:rPr lang="en-US" sz="1500" b="1" baseline="0" dirty="0" smtClean="0">
                          <a:solidFill>
                            <a:srgbClr val="496880"/>
                          </a:solidFill>
                        </a:rPr>
                        <a:t> of protracted negotiations (time and cost</a:t>
                      </a:r>
                      <a:r>
                        <a:rPr lang="en-US" sz="1500" b="1" baseline="0" dirty="0" smtClean="0">
                          <a:solidFill>
                            <a:srgbClr val="496880"/>
                          </a:solidFill>
                        </a:rPr>
                        <a:t>)</a:t>
                      </a:r>
                    </a:p>
                    <a:p>
                      <a:endParaRPr lang="en-US" sz="1500" b="1" dirty="0">
                        <a:solidFill>
                          <a:srgbClr val="496880"/>
                        </a:solidFill>
                      </a:endParaRPr>
                    </a:p>
                  </a:txBody>
                  <a:tcPr/>
                </a:tc>
              </a:tr>
            </a:tbl>
          </a:graphicData>
        </a:graphic>
      </p:graphicFrame>
      <p:sp>
        <p:nvSpPr>
          <p:cNvPr id="5" name="Vertical Text Placeholder 2"/>
          <p:cNvSpPr txBox="1">
            <a:spLocks/>
          </p:cNvSpPr>
          <p:nvPr/>
        </p:nvSpPr>
        <p:spPr>
          <a:xfrm>
            <a:off x="928789" y="4393071"/>
            <a:ext cx="6890868" cy="707073"/>
          </a:xfrm>
          <a:prstGeom prst="rect">
            <a:avLst/>
          </a:prstGeom>
        </p:spPr>
        <p:txBody>
          <a:bodyPr vert="horz" lIns="91440" tIns="45720" rIns="91440" bIns="45720" rtlCol="0">
            <a:normAutofit fontScale="85000" lnSpcReduction="10000"/>
          </a:bodyPr>
          <a:lstStyle>
            <a:lvl1pPr marL="342900" indent="-342900" algn="l" defTabSz="914400" rtl="0" eaLnBrk="1" latinLnBrk="0" hangingPunct="1">
              <a:spcBef>
                <a:spcPts val="800"/>
              </a:spcBef>
              <a:buFont typeface="Arial" pitchFamily="34" charset="0"/>
              <a:buNone/>
              <a:defRPr sz="1600" b="1" kern="1200">
                <a:solidFill>
                  <a:schemeClr val="tx1"/>
                </a:solidFill>
                <a:latin typeface="+mn-lt"/>
                <a:ea typeface="+mn-ea"/>
                <a:cs typeface="+mn-cs"/>
              </a:defRPr>
            </a:lvl1pPr>
            <a:lvl2pPr marL="1737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2pPr>
            <a:lvl3pPr marL="4023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3pPr>
            <a:lvl4pPr marL="6309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4pPr>
            <a:lvl5pPr marL="8595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5pPr>
            <a:lvl6pPr marL="1097280" indent="-173736"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6pPr>
            <a:lvl7pPr marL="13533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7pPr>
            <a:lvl8pPr marL="15819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8pPr>
            <a:lvl9pPr marL="1792224"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9pPr>
          </a:lstStyle>
          <a:p>
            <a:r>
              <a:rPr lang="en-US" sz="1400" dirty="0" smtClean="0">
                <a:solidFill>
                  <a:srgbClr val="496880"/>
                </a:solidFill>
              </a:rPr>
              <a:t>	</a:t>
            </a:r>
            <a:endParaRPr lang="en-US" sz="1400" dirty="0" smtClean="0">
              <a:solidFill>
                <a:srgbClr val="496880"/>
              </a:solidFill>
            </a:endParaRPr>
          </a:p>
          <a:p>
            <a:r>
              <a:rPr lang="en-US" sz="1400" dirty="0" smtClean="0">
                <a:solidFill>
                  <a:srgbClr val="496880"/>
                </a:solidFill>
              </a:rPr>
              <a:t>* 	Must </a:t>
            </a:r>
            <a:r>
              <a:rPr lang="en-US" sz="1400" dirty="0" smtClean="0">
                <a:solidFill>
                  <a:srgbClr val="496880"/>
                </a:solidFill>
              </a:rPr>
              <a:t>ensure procurement rules allow simultaneous negotiations; Some only allow the public entity to engage a 2</a:t>
            </a:r>
            <a:r>
              <a:rPr lang="en-US" sz="1400" baseline="30000" dirty="0" smtClean="0">
                <a:solidFill>
                  <a:srgbClr val="496880"/>
                </a:solidFill>
              </a:rPr>
              <a:t>nd</a:t>
            </a:r>
            <a:r>
              <a:rPr lang="en-US" sz="1400" dirty="0" smtClean="0">
                <a:solidFill>
                  <a:srgbClr val="496880"/>
                </a:solidFill>
              </a:rPr>
              <a:t> party if the negotiations with the 1</a:t>
            </a:r>
            <a:r>
              <a:rPr lang="en-US" sz="1400" baseline="30000" dirty="0" smtClean="0">
                <a:solidFill>
                  <a:srgbClr val="496880"/>
                </a:solidFill>
              </a:rPr>
              <a:t>st</a:t>
            </a:r>
            <a:r>
              <a:rPr lang="en-US" sz="1400" dirty="0" smtClean="0">
                <a:solidFill>
                  <a:srgbClr val="496880"/>
                </a:solidFill>
              </a:rPr>
              <a:t> party fall through.</a:t>
            </a:r>
          </a:p>
          <a:p>
            <a:endParaRPr lang="en-US" dirty="0" smtClean="0">
              <a:solidFill>
                <a:srgbClr val="496880"/>
              </a:solidFill>
            </a:endParaRPr>
          </a:p>
          <a:p>
            <a:endParaRPr lang="en-US" dirty="0">
              <a:solidFill>
                <a:srgbClr val="496880"/>
              </a:solidFill>
            </a:endParaRPr>
          </a:p>
        </p:txBody>
      </p:sp>
    </p:spTree>
    <p:extLst>
      <p:ext uri="{BB962C8B-B14F-4D97-AF65-F5344CB8AC3E}">
        <p14:creationId xmlns:p14="http://schemas.microsoft.com/office/powerpoint/2010/main" val="406931540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75381" y="438089"/>
            <a:ext cx="7520940" cy="548640"/>
          </a:xfrm>
        </p:spPr>
        <p:txBody>
          <a:bodyPr/>
          <a:lstStyle/>
          <a:p>
            <a:r>
              <a:rPr lang="en-US" dirty="0" smtClean="0">
                <a:solidFill>
                  <a:srgbClr val="496880"/>
                </a:solidFill>
              </a:rPr>
              <a:t>DISCLAIMER</a:t>
            </a:r>
            <a:endParaRPr lang="en-US" dirty="0">
              <a:solidFill>
                <a:srgbClr val="496880"/>
              </a:solidFill>
            </a:endParaRPr>
          </a:p>
        </p:txBody>
      </p:sp>
      <p:sp>
        <p:nvSpPr>
          <p:cNvPr id="3" name="Vertical Text Placeholder 2"/>
          <p:cNvSpPr>
            <a:spLocks noGrp="1"/>
          </p:cNvSpPr>
          <p:nvPr>
            <p:ph type="body" orient="vert" idx="1"/>
          </p:nvPr>
        </p:nvSpPr>
        <p:spPr>
          <a:xfrm>
            <a:off x="809592" y="1448207"/>
            <a:ext cx="7520940" cy="3579849"/>
          </a:xfrm>
        </p:spPr>
        <p:txBody>
          <a:bodyPr vert="horz">
            <a:normAutofit/>
          </a:bodyPr>
          <a:lstStyle/>
          <a:p>
            <a:pPr marL="0" indent="0">
              <a:spcBef>
                <a:spcPts val="0"/>
              </a:spcBef>
            </a:pPr>
            <a:r>
              <a:rPr lang="en-US" sz="2400" dirty="0" smtClean="0">
                <a:solidFill>
                  <a:srgbClr val="496880"/>
                </a:solidFill>
              </a:rPr>
              <a:t>This presentation is intended for informational purposes only.  It is not intended as legal advice and should not be interpreted as such.  For legal advice, please contact us or other knowledgeable legal counsel individually.  </a:t>
            </a:r>
            <a:endParaRPr lang="en-US" sz="2400" dirty="0">
              <a:solidFill>
                <a:srgbClr val="496880"/>
              </a:solidFill>
            </a:endParaRPr>
          </a:p>
        </p:txBody>
      </p:sp>
    </p:spTree>
    <p:extLst>
      <p:ext uri="{BB962C8B-B14F-4D97-AF65-F5344CB8AC3E}">
        <p14:creationId xmlns:p14="http://schemas.microsoft.com/office/powerpoint/2010/main" val="365373547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496880"/>
                </a:solidFill>
              </a:rPr>
              <a:t>Negotiating:  ALLOCATION of Risk</a:t>
            </a:r>
            <a:endParaRPr lang="en-US" dirty="0">
              <a:solidFill>
                <a:srgbClr val="496880"/>
              </a:solidFill>
            </a:endParaRPr>
          </a:p>
        </p:txBody>
      </p:sp>
      <p:sp>
        <p:nvSpPr>
          <p:cNvPr id="3" name="Vertical Text Placeholder 2"/>
          <p:cNvSpPr>
            <a:spLocks noGrp="1"/>
          </p:cNvSpPr>
          <p:nvPr>
            <p:ph type="body" orient="vert" idx="1"/>
          </p:nvPr>
        </p:nvSpPr>
        <p:spPr>
          <a:xfrm>
            <a:off x="489835" y="1097730"/>
            <a:ext cx="8378268" cy="3579849"/>
          </a:xfrm>
        </p:spPr>
        <p:txBody>
          <a:bodyPr vert="horz">
            <a:normAutofit/>
          </a:bodyPr>
          <a:lstStyle/>
          <a:p>
            <a:r>
              <a:rPr lang="en-US" sz="1800" dirty="0" smtClean="0">
                <a:solidFill>
                  <a:srgbClr val="496880"/>
                </a:solidFill>
              </a:rPr>
              <a:t>	Risk will depend on the particular P3 model, although some models may not be clearly in one category or another and each risk must be individually negotiated in the contract.  Generally, the risk break down is as follows:</a:t>
            </a:r>
          </a:p>
          <a:p>
            <a:endParaRPr lang="en-US" sz="1800" dirty="0" smtClean="0">
              <a:solidFill>
                <a:srgbClr val="496880"/>
              </a:solidFill>
            </a:endParaRPr>
          </a:p>
          <a:p>
            <a:pPr lvl="3">
              <a:buFont typeface="Arial"/>
              <a:buChar char="•"/>
            </a:pPr>
            <a:r>
              <a:rPr lang="en-US" sz="1800" b="1" dirty="0" smtClean="0">
                <a:solidFill>
                  <a:srgbClr val="496880"/>
                </a:solidFill>
              </a:rPr>
              <a:t>Model #1 – Private Investment, Public Facilitation </a:t>
            </a:r>
            <a:r>
              <a:rPr lang="en-US" sz="1800" b="1" dirty="0" smtClean="0">
                <a:solidFill>
                  <a:srgbClr val="496880"/>
                </a:solidFill>
              </a:rPr>
              <a:t>(e.g., Google </a:t>
            </a:r>
            <a:r>
              <a:rPr lang="en-US" sz="1800" b="1" dirty="0" smtClean="0">
                <a:solidFill>
                  <a:srgbClr val="496880"/>
                </a:solidFill>
              </a:rPr>
              <a:t>Fiber) </a:t>
            </a:r>
            <a:endParaRPr lang="en-US" sz="1800" b="1" dirty="0" smtClean="0">
              <a:solidFill>
                <a:srgbClr val="496880"/>
              </a:solidFill>
            </a:endParaRPr>
          </a:p>
          <a:p>
            <a:pPr marL="1627632" lvl="8" indent="0">
              <a:buNone/>
            </a:pPr>
            <a:r>
              <a:rPr lang="en-US" b="1" dirty="0">
                <a:solidFill>
                  <a:srgbClr val="496880"/>
                </a:solidFill>
              </a:rPr>
              <a:t>	</a:t>
            </a:r>
            <a:r>
              <a:rPr lang="en-US" sz="1800" b="1" dirty="0">
                <a:solidFill>
                  <a:srgbClr val="496880"/>
                </a:solidFill>
              </a:rPr>
              <a:t>= </a:t>
            </a:r>
            <a:r>
              <a:rPr lang="en-US" sz="1800" b="1" dirty="0" smtClean="0">
                <a:solidFill>
                  <a:srgbClr val="496880"/>
                </a:solidFill>
              </a:rPr>
              <a:t>Relatively low public risk</a:t>
            </a:r>
            <a:endParaRPr lang="en-US" sz="1800" b="1" dirty="0">
              <a:solidFill>
                <a:srgbClr val="496880"/>
              </a:solidFill>
            </a:endParaRPr>
          </a:p>
          <a:p>
            <a:pPr lvl="3">
              <a:buFont typeface="Arial"/>
              <a:buChar char="•"/>
            </a:pPr>
            <a:r>
              <a:rPr lang="en-US" sz="1800" b="1" dirty="0" smtClean="0">
                <a:solidFill>
                  <a:srgbClr val="496880"/>
                </a:solidFill>
              </a:rPr>
              <a:t>Model #2 – Private Execution, Public Funding </a:t>
            </a:r>
            <a:r>
              <a:rPr lang="en-US" sz="1800" b="1" dirty="0" smtClean="0">
                <a:solidFill>
                  <a:srgbClr val="496880"/>
                </a:solidFill>
              </a:rPr>
              <a:t>(e.g., Kentucky </a:t>
            </a:r>
            <a:r>
              <a:rPr lang="en-US" sz="1800" b="1" dirty="0" smtClean="0">
                <a:solidFill>
                  <a:srgbClr val="496880"/>
                </a:solidFill>
              </a:rPr>
              <a:t>Wired) </a:t>
            </a:r>
            <a:r>
              <a:rPr lang="en-US" sz="1800" b="1" dirty="0" smtClean="0">
                <a:solidFill>
                  <a:srgbClr val="496880"/>
                </a:solidFill>
              </a:rPr>
              <a:t/>
            </a:r>
            <a:br>
              <a:rPr lang="en-US" sz="1800" b="1" dirty="0" smtClean="0">
                <a:solidFill>
                  <a:srgbClr val="496880"/>
                </a:solidFill>
              </a:rPr>
            </a:br>
            <a:r>
              <a:rPr lang="en-US" sz="1800" b="1" dirty="0" smtClean="0">
                <a:solidFill>
                  <a:srgbClr val="496880"/>
                </a:solidFill>
              </a:rPr>
              <a:t>		= Higher public risk</a:t>
            </a:r>
            <a:endParaRPr lang="en-US" sz="1800" b="1" dirty="0" smtClean="0">
              <a:solidFill>
                <a:srgbClr val="496880"/>
              </a:solidFill>
            </a:endParaRPr>
          </a:p>
          <a:p>
            <a:pPr lvl="3">
              <a:buFont typeface="Arial"/>
              <a:buChar char="•"/>
            </a:pPr>
            <a:r>
              <a:rPr lang="en-US" sz="1800" b="1" dirty="0" smtClean="0">
                <a:solidFill>
                  <a:srgbClr val="496880"/>
                </a:solidFill>
              </a:rPr>
              <a:t>Model #3 – Shared Investment and Risk </a:t>
            </a:r>
            <a:r>
              <a:rPr lang="en-US" sz="1800" b="1" dirty="0" smtClean="0">
                <a:solidFill>
                  <a:srgbClr val="496880"/>
                </a:solidFill>
              </a:rPr>
              <a:t>(e.g., Westminster</a:t>
            </a:r>
            <a:r>
              <a:rPr lang="en-US" sz="1800" b="1" dirty="0" smtClean="0">
                <a:solidFill>
                  <a:srgbClr val="496880"/>
                </a:solidFill>
              </a:rPr>
              <a:t>) </a:t>
            </a:r>
            <a:r>
              <a:rPr lang="en-US" sz="1800" b="1" dirty="0" smtClean="0">
                <a:solidFill>
                  <a:srgbClr val="496880"/>
                </a:solidFill>
              </a:rPr>
              <a:t/>
            </a:r>
            <a:br>
              <a:rPr lang="en-US" sz="1800" b="1" dirty="0" smtClean="0">
                <a:solidFill>
                  <a:srgbClr val="496880"/>
                </a:solidFill>
              </a:rPr>
            </a:br>
            <a:r>
              <a:rPr lang="en-US" sz="1800" b="1" dirty="0" smtClean="0">
                <a:solidFill>
                  <a:srgbClr val="496880"/>
                </a:solidFill>
              </a:rPr>
              <a:t>		= </a:t>
            </a:r>
            <a:r>
              <a:rPr lang="en-US" sz="1800" b="1" dirty="0" smtClean="0">
                <a:solidFill>
                  <a:srgbClr val="496880"/>
                </a:solidFill>
              </a:rPr>
              <a:t>Moderate, </a:t>
            </a:r>
            <a:r>
              <a:rPr lang="en-US" sz="1800" b="1" dirty="0" smtClean="0">
                <a:solidFill>
                  <a:srgbClr val="496880"/>
                </a:solidFill>
              </a:rPr>
              <a:t>shared risk</a:t>
            </a:r>
            <a:endParaRPr lang="en-US" sz="1800" b="1" dirty="0">
              <a:solidFill>
                <a:srgbClr val="496880"/>
              </a:solidFill>
            </a:endParaRPr>
          </a:p>
        </p:txBody>
      </p:sp>
    </p:spTree>
    <p:extLst>
      <p:ext uri="{BB962C8B-B14F-4D97-AF65-F5344CB8AC3E}">
        <p14:creationId xmlns:p14="http://schemas.microsoft.com/office/powerpoint/2010/main" val="234628888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2959" y="365760"/>
            <a:ext cx="7775809" cy="734868"/>
          </a:xfrm>
        </p:spPr>
        <p:txBody>
          <a:bodyPr/>
          <a:lstStyle/>
          <a:p>
            <a:r>
              <a:rPr lang="en-US" dirty="0" smtClean="0">
                <a:solidFill>
                  <a:srgbClr val="496880"/>
                </a:solidFill>
              </a:rPr>
              <a:t>Negotiating: allocation of responsibilities</a:t>
            </a:r>
            <a:endParaRPr lang="en-US" dirty="0">
              <a:solidFill>
                <a:srgbClr val="496880"/>
              </a:solidFill>
            </a:endParaRPr>
          </a:p>
        </p:txBody>
      </p:sp>
      <p:pic>
        <p:nvPicPr>
          <p:cNvPr id="5" name="Picture 4" descr="Screen Shot 2016-03-17 at 5.00.14 PM.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24558" y="1192717"/>
            <a:ext cx="7759700" cy="3327400"/>
          </a:xfrm>
          <a:prstGeom prst="rect">
            <a:avLst/>
          </a:prstGeom>
        </p:spPr>
      </p:pic>
      <p:sp>
        <p:nvSpPr>
          <p:cNvPr id="8" name="TextBox 7"/>
          <p:cNvSpPr txBox="1"/>
          <p:nvPr/>
        </p:nvSpPr>
        <p:spPr>
          <a:xfrm>
            <a:off x="995221" y="4381617"/>
            <a:ext cx="4095993" cy="276999"/>
          </a:xfrm>
          <a:prstGeom prst="rect">
            <a:avLst/>
          </a:prstGeom>
          <a:noFill/>
        </p:spPr>
        <p:txBody>
          <a:bodyPr wrap="none" rtlCol="0">
            <a:spAutoFit/>
          </a:bodyPr>
          <a:lstStyle/>
          <a:p>
            <a:r>
              <a:rPr lang="en-US" sz="1200" b="1" dirty="0" smtClean="0">
                <a:solidFill>
                  <a:srgbClr val="496880"/>
                </a:solidFill>
              </a:rPr>
              <a:t>*Source: Brookings Institute Model of Responsibility Sharing</a:t>
            </a:r>
            <a:endParaRPr lang="en-US" sz="1200" b="1" dirty="0">
              <a:solidFill>
                <a:srgbClr val="496880"/>
              </a:solidFill>
            </a:endParaRPr>
          </a:p>
        </p:txBody>
      </p:sp>
    </p:spTree>
    <p:extLst>
      <p:ext uri="{BB962C8B-B14F-4D97-AF65-F5344CB8AC3E}">
        <p14:creationId xmlns:p14="http://schemas.microsoft.com/office/powerpoint/2010/main" val="325075680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2960" y="365760"/>
            <a:ext cx="7520940" cy="636872"/>
          </a:xfrm>
        </p:spPr>
        <p:txBody>
          <a:bodyPr/>
          <a:lstStyle/>
          <a:p>
            <a:r>
              <a:rPr lang="en-US" dirty="0" smtClean="0">
                <a:solidFill>
                  <a:srgbClr val="496880"/>
                </a:solidFill>
              </a:rPr>
              <a:t>Negotiating: allocation of </a:t>
            </a:r>
            <a:r>
              <a:rPr lang="en-US" dirty="0" smtClean="0">
                <a:solidFill>
                  <a:srgbClr val="496880"/>
                </a:solidFill>
              </a:rPr>
              <a:t>rewards AND COSTS</a:t>
            </a:r>
            <a:endParaRPr lang="en-US" dirty="0">
              <a:solidFill>
                <a:srgbClr val="496880"/>
              </a:solidFill>
            </a:endParaRPr>
          </a:p>
        </p:txBody>
      </p:sp>
      <p:sp>
        <p:nvSpPr>
          <p:cNvPr id="3" name="Vertical Text Placeholder 2"/>
          <p:cNvSpPr>
            <a:spLocks noGrp="1"/>
          </p:cNvSpPr>
          <p:nvPr>
            <p:ph type="body" orient="vert" idx="1"/>
          </p:nvPr>
        </p:nvSpPr>
        <p:spPr>
          <a:xfrm>
            <a:off x="822960" y="1256632"/>
            <a:ext cx="7840192" cy="3835630"/>
          </a:xfrm>
        </p:spPr>
        <p:txBody>
          <a:bodyPr vert="horz">
            <a:normAutofit lnSpcReduction="10000"/>
          </a:bodyPr>
          <a:lstStyle/>
          <a:p>
            <a:r>
              <a:rPr lang="en-US" sz="1800" dirty="0" smtClean="0">
                <a:solidFill>
                  <a:srgbClr val="496880"/>
                </a:solidFill>
              </a:rPr>
              <a:t>Rewards</a:t>
            </a:r>
          </a:p>
          <a:p>
            <a:pPr lvl="3">
              <a:buFont typeface="Arial"/>
              <a:buChar char="•"/>
            </a:pPr>
            <a:r>
              <a:rPr lang="en-US" sz="1800" b="1" dirty="0" smtClean="0">
                <a:solidFill>
                  <a:srgbClr val="496880"/>
                </a:solidFill>
              </a:rPr>
              <a:t>Direct Monetary Benefits </a:t>
            </a:r>
            <a:endParaRPr lang="en-US" sz="1800" b="1" dirty="0" smtClean="0">
              <a:solidFill>
                <a:srgbClr val="496880"/>
              </a:solidFill>
            </a:endParaRPr>
          </a:p>
          <a:p>
            <a:pPr lvl="4">
              <a:buFont typeface="Arial"/>
              <a:buChar char="•"/>
            </a:pPr>
            <a:r>
              <a:rPr lang="en-US" sz="1800" b="1" dirty="0" smtClean="0">
                <a:solidFill>
                  <a:srgbClr val="496880"/>
                </a:solidFill>
              </a:rPr>
              <a:t>Cost </a:t>
            </a:r>
            <a:r>
              <a:rPr lang="en-US" sz="1800" b="1" dirty="0" smtClean="0">
                <a:solidFill>
                  <a:srgbClr val="496880"/>
                </a:solidFill>
              </a:rPr>
              <a:t>Savings // </a:t>
            </a:r>
            <a:r>
              <a:rPr lang="en-US" sz="1800" b="1" dirty="0" smtClean="0">
                <a:solidFill>
                  <a:srgbClr val="496880"/>
                </a:solidFill>
              </a:rPr>
              <a:t>More and better services</a:t>
            </a:r>
          </a:p>
          <a:p>
            <a:pPr lvl="4">
              <a:buFont typeface="Arial"/>
              <a:buChar char="•"/>
            </a:pPr>
            <a:r>
              <a:rPr lang="en-US" sz="1800" b="1" dirty="0" smtClean="0">
                <a:solidFill>
                  <a:srgbClr val="496880"/>
                </a:solidFill>
              </a:rPr>
              <a:t>Potential revenue sharing</a:t>
            </a:r>
          </a:p>
          <a:p>
            <a:pPr lvl="3">
              <a:buFont typeface="Arial"/>
              <a:buChar char="•"/>
            </a:pPr>
            <a:r>
              <a:rPr lang="en-US" sz="1800" b="1" dirty="0" smtClean="0">
                <a:solidFill>
                  <a:srgbClr val="496880"/>
                </a:solidFill>
              </a:rPr>
              <a:t>Difficult to Measure Benefits</a:t>
            </a:r>
          </a:p>
          <a:p>
            <a:pPr lvl="4">
              <a:buFont typeface="Arial"/>
              <a:buChar char="•"/>
            </a:pPr>
            <a:r>
              <a:rPr lang="en-US" sz="1800" b="1" dirty="0" smtClean="0">
                <a:solidFill>
                  <a:srgbClr val="496880"/>
                </a:solidFill>
              </a:rPr>
              <a:t>Advanced broadband infrastructure as platform and driver of </a:t>
            </a:r>
            <a:r>
              <a:rPr lang="en-US" sz="1800" b="1" u="sng" dirty="0" smtClean="0">
                <a:solidFill>
                  <a:srgbClr val="496880"/>
                </a:solidFill>
              </a:rPr>
              <a:t>simultaneous</a:t>
            </a:r>
            <a:r>
              <a:rPr lang="en-US" sz="1800" b="1" dirty="0" smtClean="0">
                <a:solidFill>
                  <a:srgbClr val="496880"/>
                </a:solidFill>
              </a:rPr>
              <a:t> progress in multiple areas that benefit community (e.g., economic development, education, health care, environmental protection, energy, gov’t services, etc.)</a:t>
            </a:r>
            <a:endParaRPr lang="en-US" sz="1800" b="1" dirty="0" smtClean="0">
              <a:solidFill>
                <a:srgbClr val="496880"/>
              </a:solidFill>
            </a:endParaRPr>
          </a:p>
          <a:p>
            <a:pPr lvl="4">
              <a:buFont typeface="Arial"/>
              <a:buChar char="•"/>
            </a:pPr>
            <a:r>
              <a:rPr lang="en-US" sz="1800" b="1" dirty="0" smtClean="0">
                <a:solidFill>
                  <a:srgbClr val="496880"/>
                </a:solidFill>
              </a:rPr>
              <a:t>Deployment </a:t>
            </a:r>
            <a:r>
              <a:rPr lang="en-US" sz="1800" b="1" dirty="0" smtClean="0">
                <a:solidFill>
                  <a:srgbClr val="496880"/>
                </a:solidFill>
              </a:rPr>
              <a:t>in </a:t>
            </a:r>
            <a:r>
              <a:rPr lang="en-US" sz="1800" b="1" dirty="0" smtClean="0">
                <a:solidFill>
                  <a:srgbClr val="496880"/>
                </a:solidFill>
              </a:rPr>
              <a:t>unserved or underserved areas</a:t>
            </a:r>
          </a:p>
          <a:p>
            <a:pPr marL="0" lvl="1" indent="0">
              <a:buNone/>
            </a:pPr>
            <a:r>
              <a:rPr lang="en-US" sz="1800" b="1" dirty="0" smtClean="0">
                <a:solidFill>
                  <a:srgbClr val="496880"/>
                </a:solidFill>
              </a:rPr>
              <a:t>Costs</a:t>
            </a:r>
          </a:p>
          <a:p>
            <a:pPr lvl="3">
              <a:buFont typeface="Arial" panose="020B0604020202020204" pitchFamily="34" charset="0"/>
              <a:buChar char="•"/>
            </a:pPr>
            <a:r>
              <a:rPr lang="en-US" sz="1800" b="1" dirty="0" smtClean="0">
                <a:solidFill>
                  <a:srgbClr val="496880"/>
                </a:solidFill>
              </a:rPr>
              <a:t>Closely linked to allocation of responsibilities</a:t>
            </a:r>
          </a:p>
          <a:p>
            <a:pPr lvl="3">
              <a:buFont typeface="Arial" panose="020B0604020202020204" pitchFamily="34" charset="0"/>
              <a:buChar char="•"/>
            </a:pPr>
            <a:r>
              <a:rPr lang="en-US" sz="1800" b="1" dirty="0" smtClean="0">
                <a:solidFill>
                  <a:srgbClr val="496880"/>
                </a:solidFill>
              </a:rPr>
              <a:t>But payments, backstops can be separated from activities</a:t>
            </a:r>
            <a:endParaRPr lang="en-US" sz="1800" b="1" dirty="0">
              <a:solidFill>
                <a:srgbClr val="496880"/>
              </a:solidFill>
            </a:endParaRPr>
          </a:p>
          <a:p>
            <a:pPr marL="0" lvl="1" indent="0">
              <a:buNone/>
            </a:pPr>
            <a:endParaRPr lang="en-US" sz="1800" b="1" dirty="0" smtClean="0">
              <a:solidFill>
                <a:srgbClr val="496880"/>
              </a:solidFill>
            </a:endParaRPr>
          </a:p>
        </p:txBody>
      </p:sp>
    </p:spTree>
    <p:extLst>
      <p:ext uri="{BB962C8B-B14F-4D97-AF65-F5344CB8AC3E}">
        <p14:creationId xmlns:p14="http://schemas.microsoft.com/office/powerpoint/2010/main" val="302764384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2960" y="365760"/>
            <a:ext cx="7520940" cy="636872"/>
          </a:xfrm>
        </p:spPr>
        <p:txBody>
          <a:bodyPr/>
          <a:lstStyle/>
          <a:p>
            <a:r>
              <a:rPr lang="en-US" dirty="0" smtClean="0">
                <a:solidFill>
                  <a:srgbClr val="496880"/>
                </a:solidFill>
              </a:rPr>
              <a:t>FOR FURTHER INFORMATION</a:t>
            </a:r>
            <a:endParaRPr lang="en-US" dirty="0">
              <a:solidFill>
                <a:srgbClr val="496880"/>
              </a:solidFill>
            </a:endParaRPr>
          </a:p>
        </p:txBody>
      </p:sp>
      <p:sp>
        <p:nvSpPr>
          <p:cNvPr id="3" name="Vertical Text Placeholder 2"/>
          <p:cNvSpPr>
            <a:spLocks noGrp="1"/>
          </p:cNvSpPr>
          <p:nvPr>
            <p:ph type="body" orient="vert" idx="1"/>
          </p:nvPr>
        </p:nvSpPr>
        <p:spPr>
          <a:xfrm>
            <a:off x="822960" y="1256632"/>
            <a:ext cx="7520940" cy="3423845"/>
          </a:xfrm>
        </p:spPr>
        <p:txBody>
          <a:bodyPr vert="horz">
            <a:normAutofit/>
          </a:bodyPr>
          <a:lstStyle/>
          <a:p>
            <a:r>
              <a:rPr lang="en-US" sz="2000" dirty="0" smtClean="0">
                <a:solidFill>
                  <a:srgbClr val="496880"/>
                </a:solidFill>
              </a:rPr>
              <a:t>Jim Baller		Ashley Stelfox	</a:t>
            </a:r>
          </a:p>
          <a:p>
            <a:r>
              <a:rPr lang="en-US" sz="2000" b="1" dirty="0" smtClean="0">
                <a:solidFill>
                  <a:srgbClr val="496880"/>
                </a:solidFill>
              </a:rPr>
              <a:t>(202) 833-1144 		</a:t>
            </a:r>
            <a:r>
              <a:rPr lang="en-US" sz="2000" dirty="0" smtClean="0">
                <a:solidFill>
                  <a:srgbClr val="496880"/>
                </a:solidFill>
              </a:rPr>
              <a:t>(</a:t>
            </a:r>
            <a:r>
              <a:rPr lang="en-US" sz="2000" dirty="0">
                <a:solidFill>
                  <a:srgbClr val="496880"/>
                </a:solidFill>
              </a:rPr>
              <a:t>202) 833-3301 </a:t>
            </a:r>
            <a:r>
              <a:rPr lang="en-US" sz="2000" b="1" dirty="0" smtClean="0">
                <a:solidFill>
                  <a:srgbClr val="496880"/>
                </a:solidFill>
              </a:rPr>
              <a:t>	</a:t>
            </a:r>
          </a:p>
          <a:p>
            <a:r>
              <a:rPr lang="en-US" sz="2000" b="1" dirty="0" smtClean="0">
                <a:solidFill>
                  <a:srgbClr val="496880"/>
                </a:solidFill>
                <a:hlinkClick r:id="rId3"/>
              </a:rPr>
              <a:t>Jim@Baller</a:t>
            </a:r>
            <a:r>
              <a:rPr lang="en-US" sz="2000" dirty="0" smtClean="0">
                <a:solidFill>
                  <a:srgbClr val="496880"/>
                </a:solidFill>
                <a:hlinkClick r:id="rId3"/>
              </a:rPr>
              <a:t>.com</a:t>
            </a:r>
            <a:r>
              <a:rPr lang="en-US" sz="2000" dirty="0" smtClean="0">
                <a:solidFill>
                  <a:srgbClr val="496880"/>
                </a:solidFill>
              </a:rPr>
              <a:t>	AStelfox@Baller.com</a:t>
            </a:r>
            <a:endParaRPr lang="en-US" sz="2000" b="1" dirty="0">
              <a:solidFill>
                <a:srgbClr val="496880"/>
              </a:solidFill>
            </a:endParaRPr>
          </a:p>
          <a:p>
            <a:endParaRPr lang="en-US" sz="2000" b="1" dirty="0">
              <a:solidFill>
                <a:srgbClr val="496880"/>
              </a:solidFill>
            </a:endParaRPr>
          </a:p>
        </p:txBody>
      </p:sp>
    </p:spTree>
    <p:extLst>
      <p:ext uri="{BB962C8B-B14F-4D97-AF65-F5344CB8AC3E}">
        <p14:creationId xmlns:p14="http://schemas.microsoft.com/office/powerpoint/2010/main" val="200066491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75381" y="438089"/>
            <a:ext cx="7520940" cy="548640"/>
          </a:xfrm>
        </p:spPr>
        <p:txBody>
          <a:bodyPr/>
          <a:lstStyle/>
          <a:p>
            <a:r>
              <a:rPr lang="en-US" dirty="0" smtClean="0">
                <a:solidFill>
                  <a:srgbClr val="496880"/>
                </a:solidFill>
              </a:rPr>
              <a:t>THREE PHASES OF A PROJECT</a:t>
            </a:r>
            <a:endParaRPr lang="en-US" dirty="0">
              <a:solidFill>
                <a:srgbClr val="496880"/>
              </a:solidFill>
            </a:endParaRPr>
          </a:p>
        </p:txBody>
      </p:sp>
      <p:sp>
        <p:nvSpPr>
          <p:cNvPr id="6" name="Vertical Text Placeholder 2"/>
          <p:cNvSpPr>
            <a:spLocks noGrp="1"/>
          </p:cNvSpPr>
          <p:nvPr>
            <p:ph type="body" orient="vert" idx="1"/>
          </p:nvPr>
        </p:nvSpPr>
        <p:spPr>
          <a:xfrm>
            <a:off x="809592" y="1448207"/>
            <a:ext cx="7520940" cy="3579849"/>
          </a:xfrm>
        </p:spPr>
        <p:txBody>
          <a:bodyPr vert="horz"/>
          <a:lstStyle/>
          <a:p>
            <a:pPr>
              <a:buAutoNum type="arabicParenR"/>
            </a:pPr>
            <a:r>
              <a:rPr lang="en-US" sz="2500" dirty="0" smtClean="0">
                <a:solidFill>
                  <a:srgbClr val="496880"/>
                </a:solidFill>
              </a:rPr>
              <a:t> </a:t>
            </a:r>
            <a:r>
              <a:rPr lang="en-US" sz="2500" dirty="0" smtClean="0">
                <a:solidFill>
                  <a:srgbClr val="496880"/>
                </a:solidFill>
              </a:rPr>
              <a:t>	</a:t>
            </a:r>
            <a:r>
              <a:rPr lang="en-US" sz="2500" dirty="0" smtClean="0">
                <a:solidFill>
                  <a:srgbClr val="496880"/>
                </a:solidFill>
              </a:rPr>
              <a:t>Addressing Authority Issues</a:t>
            </a:r>
            <a:endParaRPr lang="en-US" sz="2500" dirty="0" smtClean="0">
              <a:solidFill>
                <a:srgbClr val="496880"/>
              </a:solidFill>
            </a:endParaRPr>
          </a:p>
          <a:p>
            <a:pPr marL="0" indent="0"/>
            <a:endParaRPr lang="en-US" sz="1200" dirty="0" smtClean="0">
              <a:solidFill>
                <a:srgbClr val="496880"/>
              </a:solidFill>
            </a:endParaRPr>
          </a:p>
          <a:p>
            <a:pPr marL="457200" indent="-457200">
              <a:buAutoNum type="arabicParenR" startAt="2"/>
            </a:pPr>
            <a:r>
              <a:rPr lang="en-US" sz="2500" dirty="0" smtClean="0">
                <a:solidFill>
                  <a:srgbClr val="496880"/>
                </a:solidFill>
              </a:rPr>
              <a:t>     Pre-Negotiation </a:t>
            </a:r>
            <a:r>
              <a:rPr lang="en-US" sz="2500" dirty="0">
                <a:solidFill>
                  <a:srgbClr val="496880"/>
                </a:solidFill>
              </a:rPr>
              <a:t>Project Planning and 	Finding Potential Partners </a:t>
            </a:r>
            <a:endParaRPr lang="en-US" sz="2500" dirty="0" smtClean="0">
              <a:solidFill>
                <a:srgbClr val="496880"/>
              </a:solidFill>
            </a:endParaRPr>
          </a:p>
          <a:p>
            <a:pPr marL="0" indent="0">
              <a:spcBef>
                <a:spcPts val="0"/>
              </a:spcBef>
            </a:pPr>
            <a:endParaRPr lang="en-US" sz="2500" dirty="0" smtClean="0">
              <a:solidFill>
                <a:srgbClr val="496880"/>
              </a:solidFill>
            </a:endParaRPr>
          </a:p>
          <a:p>
            <a:pPr marL="0" indent="0"/>
            <a:r>
              <a:rPr lang="en-US" sz="2500" dirty="0" smtClean="0">
                <a:solidFill>
                  <a:srgbClr val="496880"/>
                </a:solidFill>
              </a:rPr>
              <a:t>3)	</a:t>
            </a:r>
            <a:r>
              <a:rPr lang="en-US" sz="2500" dirty="0" smtClean="0">
                <a:solidFill>
                  <a:srgbClr val="496880"/>
                </a:solidFill>
              </a:rPr>
              <a:t>Negotiating </a:t>
            </a:r>
            <a:r>
              <a:rPr lang="en-US" sz="2500" dirty="0" smtClean="0">
                <a:solidFill>
                  <a:srgbClr val="496880"/>
                </a:solidFill>
              </a:rPr>
              <a:t>an Agreement</a:t>
            </a:r>
          </a:p>
          <a:p>
            <a:pPr marL="0" indent="0" algn="ctr"/>
            <a:endParaRPr lang="en-US" dirty="0">
              <a:solidFill>
                <a:srgbClr val="496880"/>
              </a:solidFill>
            </a:endParaRPr>
          </a:p>
        </p:txBody>
      </p:sp>
    </p:spTree>
    <p:extLst>
      <p:ext uri="{BB962C8B-B14F-4D97-AF65-F5344CB8AC3E}">
        <p14:creationId xmlns:p14="http://schemas.microsoft.com/office/powerpoint/2010/main" val="133571934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rot="19140000">
            <a:off x="1211745" y="1940474"/>
            <a:ext cx="5212080" cy="1089427"/>
          </a:xfrm>
        </p:spPr>
        <p:txBody>
          <a:bodyPr/>
          <a:lstStyle/>
          <a:p>
            <a:r>
              <a:rPr lang="en-US" dirty="0" smtClean="0"/>
              <a:t>Confirmation of authority</a:t>
            </a:r>
            <a:endParaRPr lang="en-US" dirty="0"/>
          </a:p>
        </p:txBody>
      </p:sp>
      <p:sp>
        <p:nvSpPr>
          <p:cNvPr id="3" name="TextBox 2"/>
          <p:cNvSpPr txBox="1"/>
          <p:nvPr/>
        </p:nvSpPr>
        <p:spPr>
          <a:xfrm>
            <a:off x="4752221" y="2594547"/>
            <a:ext cx="4236924" cy="3780522"/>
          </a:xfrm>
          <a:prstGeom prst="rect">
            <a:avLst/>
          </a:prstGeom>
          <a:noFill/>
        </p:spPr>
        <p:txBody>
          <a:bodyPr wrap="square" rtlCol="0">
            <a:spAutoFit/>
          </a:bodyPr>
          <a:lstStyle/>
          <a:p>
            <a:pPr algn="ctr">
              <a:lnSpc>
                <a:spcPct val="150000"/>
              </a:lnSpc>
            </a:pPr>
            <a:r>
              <a:rPr lang="en-US" b="1" dirty="0" smtClean="0">
                <a:solidFill>
                  <a:schemeClr val="accent3"/>
                </a:solidFill>
              </a:rPr>
              <a:t>Before any type of planning begins, it is critical to understand the nature of your authority.  Are there any outright restrictions?  Are there any limitations?  What if authority is unclear?  </a:t>
            </a:r>
            <a:r>
              <a:rPr lang="en-US" b="1" dirty="0" smtClean="0">
                <a:solidFill>
                  <a:schemeClr val="accent3"/>
                </a:solidFill>
              </a:rPr>
              <a:t>What procedures apply? </a:t>
            </a:r>
            <a:r>
              <a:rPr lang="en-US" b="1" i="1" dirty="0" smtClean="0">
                <a:solidFill>
                  <a:schemeClr val="accent3"/>
                </a:solidFill>
              </a:rPr>
              <a:t>Answering </a:t>
            </a:r>
            <a:r>
              <a:rPr lang="en-US" b="1" i="1" dirty="0" smtClean="0">
                <a:solidFill>
                  <a:schemeClr val="accent3"/>
                </a:solidFill>
              </a:rPr>
              <a:t>these questions at the beginning will help avoid costly mistakes.</a:t>
            </a:r>
            <a:endParaRPr lang="en-US" b="1" i="1" dirty="0">
              <a:solidFill>
                <a:schemeClr val="accent3"/>
              </a:solidFill>
            </a:endParaRPr>
          </a:p>
        </p:txBody>
      </p:sp>
    </p:spTree>
    <p:extLst>
      <p:ext uri="{BB962C8B-B14F-4D97-AF65-F5344CB8AC3E}">
        <p14:creationId xmlns:p14="http://schemas.microsoft.com/office/powerpoint/2010/main" val="215022067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2960" y="486076"/>
            <a:ext cx="7520940" cy="548640"/>
          </a:xfrm>
        </p:spPr>
        <p:txBody>
          <a:bodyPr/>
          <a:lstStyle/>
          <a:p>
            <a:r>
              <a:rPr lang="en-US" dirty="0" smtClean="0">
                <a:solidFill>
                  <a:srgbClr val="496880"/>
                </a:solidFill>
              </a:rPr>
              <a:t>authority:  State Constitutions &amp; 		    		  State Statutes</a:t>
            </a:r>
            <a:endParaRPr lang="en-US" dirty="0">
              <a:solidFill>
                <a:srgbClr val="496880"/>
              </a:solidFill>
            </a:endParaRPr>
          </a:p>
        </p:txBody>
      </p:sp>
      <p:sp>
        <p:nvSpPr>
          <p:cNvPr id="3" name="Vertical Text Placeholder 2"/>
          <p:cNvSpPr>
            <a:spLocks noGrp="1"/>
          </p:cNvSpPr>
          <p:nvPr>
            <p:ph type="body" orient="vert" idx="1"/>
          </p:nvPr>
        </p:nvSpPr>
        <p:spPr>
          <a:xfrm>
            <a:off x="822960" y="1247681"/>
            <a:ext cx="7520940" cy="3579849"/>
          </a:xfrm>
        </p:spPr>
        <p:txBody>
          <a:bodyPr vert="horz">
            <a:normAutofit lnSpcReduction="10000"/>
          </a:bodyPr>
          <a:lstStyle/>
          <a:p>
            <a:r>
              <a:rPr lang="en-US" sz="1800" dirty="0" smtClean="0">
                <a:solidFill>
                  <a:srgbClr val="496880"/>
                </a:solidFill>
              </a:rPr>
              <a:t>State Constitutions</a:t>
            </a:r>
          </a:p>
          <a:p>
            <a:pPr>
              <a:buFont typeface="Arial"/>
              <a:buChar char="•"/>
            </a:pPr>
            <a:r>
              <a:rPr lang="en-US" sz="1800" smtClean="0">
                <a:solidFill>
                  <a:srgbClr val="496880"/>
                </a:solidFill>
              </a:rPr>
              <a:t>Establish </a:t>
            </a:r>
            <a:r>
              <a:rPr lang="en-US" sz="1800" dirty="0" smtClean="0">
                <a:solidFill>
                  <a:srgbClr val="496880"/>
                </a:solidFill>
              </a:rPr>
              <a:t>political subdivisions</a:t>
            </a:r>
          </a:p>
          <a:p>
            <a:pPr>
              <a:buFont typeface="Arial"/>
              <a:buChar char="•"/>
            </a:pPr>
            <a:r>
              <a:rPr lang="en-US" sz="1800" dirty="0" smtClean="0">
                <a:solidFill>
                  <a:srgbClr val="496880"/>
                </a:solidFill>
              </a:rPr>
              <a:t>May discuss authority of political subdivisions, although rarely in great detail</a:t>
            </a:r>
            <a:endParaRPr lang="en-US" sz="1800" dirty="0" smtClean="0"/>
          </a:p>
          <a:p>
            <a:r>
              <a:rPr lang="en-US" sz="1800" dirty="0">
                <a:solidFill>
                  <a:srgbClr val="496880"/>
                </a:solidFill>
              </a:rPr>
              <a:t>State Statutes </a:t>
            </a:r>
          </a:p>
          <a:p>
            <a:pPr>
              <a:buFont typeface="Arial"/>
              <a:buChar char="•"/>
            </a:pPr>
            <a:r>
              <a:rPr lang="en-US" sz="1800" dirty="0">
                <a:solidFill>
                  <a:srgbClr val="496880"/>
                </a:solidFill>
              </a:rPr>
              <a:t>P3 </a:t>
            </a:r>
            <a:r>
              <a:rPr lang="en-US" sz="1800" dirty="0" smtClean="0">
                <a:solidFill>
                  <a:srgbClr val="496880"/>
                </a:solidFill>
              </a:rPr>
              <a:t>Statutes </a:t>
            </a:r>
          </a:p>
          <a:p>
            <a:pPr lvl="3">
              <a:buFont typeface="Arial"/>
              <a:buChar char="•"/>
            </a:pPr>
            <a:r>
              <a:rPr lang="en-US" sz="1800" b="1" dirty="0" smtClean="0">
                <a:solidFill>
                  <a:srgbClr val="496880"/>
                </a:solidFill>
              </a:rPr>
              <a:t>30 states have P3 statutes </a:t>
            </a:r>
          </a:p>
          <a:p>
            <a:pPr lvl="3">
              <a:buFont typeface="Arial"/>
              <a:buChar char="•"/>
            </a:pPr>
            <a:r>
              <a:rPr lang="en-US" sz="1800" b="1" dirty="0" smtClean="0">
                <a:solidFill>
                  <a:srgbClr val="496880"/>
                </a:solidFill>
              </a:rPr>
              <a:t>Only Arkansas addresses broadband P3 projects</a:t>
            </a:r>
          </a:p>
          <a:p>
            <a:pPr lvl="3">
              <a:buFont typeface="Arial"/>
              <a:buChar char="•"/>
            </a:pPr>
            <a:r>
              <a:rPr lang="en-US" sz="1800" b="1" dirty="0" smtClean="0">
                <a:solidFill>
                  <a:srgbClr val="496880"/>
                </a:solidFill>
              </a:rPr>
              <a:t>Statutes can grant broad authority (Maryland) </a:t>
            </a:r>
            <a:r>
              <a:rPr lang="en-US" sz="1800" b="1" dirty="0" smtClean="0">
                <a:solidFill>
                  <a:srgbClr val="496880"/>
                </a:solidFill>
              </a:rPr>
              <a:t>or </a:t>
            </a:r>
            <a:r>
              <a:rPr lang="en-US" sz="1800" b="1" dirty="0" smtClean="0">
                <a:solidFill>
                  <a:srgbClr val="496880"/>
                </a:solidFill>
              </a:rPr>
              <a:t>narrow authority (Florida)</a:t>
            </a:r>
            <a:endParaRPr lang="en-US" sz="1800" b="1" dirty="0">
              <a:solidFill>
                <a:srgbClr val="496880"/>
              </a:solidFill>
            </a:endParaRPr>
          </a:p>
          <a:p>
            <a:pPr>
              <a:buFont typeface="Arial"/>
              <a:buChar char="•"/>
            </a:pPr>
            <a:r>
              <a:rPr lang="en-US" sz="1800" dirty="0">
                <a:solidFill>
                  <a:srgbClr val="496880"/>
                </a:solidFill>
              </a:rPr>
              <a:t>Municipal Broadband Statutes </a:t>
            </a:r>
            <a:r>
              <a:rPr lang="en-US" sz="1800" dirty="0" smtClean="0">
                <a:solidFill>
                  <a:srgbClr val="496880"/>
                </a:solidFill>
              </a:rPr>
              <a:t>(continued on the next slide)</a:t>
            </a:r>
            <a:endParaRPr lang="en-US" sz="1800" dirty="0">
              <a:solidFill>
                <a:srgbClr val="496880"/>
              </a:solidFill>
            </a:endParaRPr>
          </a:p>
          <a:p>
            <a:endParaRPr lang="en-US" dirty="0"/>
          </a:p>
        </p:txBody>
      </p:sp>
    </p:spTree>
    <p:extLst>
      <p:ext uri="{BB962C8B-B14F-4D97-AF65-F5344CB8AC3E}">
        <p14:creationId xmlns:p14="http://schemas.microsoft.com/office/powerpoint/2010/main" val="32768034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2960" y="486076"/>
            <a:ext cx="7520940" cy="548640"/>
          </a:xfrm>
        </p:spPr>
        <p:txBody>
          <a:bodyPr/>
          <a:lstStyle/>
          <a:p>
            <a:r>
              <a:rPr lang="en-US" dirty="0" smtClean="0">
                <a:solidFill>
                  <a:srgbClr val="496880"/>
                </a:solidFill>
              </a:rPr>
              <a:t>authority:  municipal broadband    		  	            statutes</a:t>
            </a:r>
            <a:endParaRPr lang="en-US" dirty="0">
              <a:solidFill>
                <a:srgbClr val="496880"/>
              </a:solidFill>
            </a:endParaRPr>
          </a:p>
        </p:txBody>
      </p:sp>
      <p:sp>
        <p:nvSpPr>
          <p:cNvPr id="3" name="Vertical Text Placeholder 2"/>
          <p:cNvSpPr>
            <a:spLocks noGrp="1"/>
          </p:cNvSpPr>
          <p:nvPr>
            <p:ph type="body" orient="vert" idx="1"/>
          </p:nvPr>
        </p:nvSpPr>
        <p:spPr>
          <a:xfrm>
            <a:off x="822960" y="1539178"/>
            <a:ext cx="7520940" cy="3579849"/>
          </a:xfrm>
        </p:spPr>
        <p:txBody>
          <a:bodyPr vert="horz"/>
          <a:lstStyle/>
          <a:p>
            <a:r>
              <a:rPr lang="en-US" sz="1800" dirty="0" smtClean="0">
                <a:solidFill>
                  <a:srgbClr val="496880"/>
                </a:solidFill>
              </a:rPr>
              <a:t>Permissive Broadband Statutes</a:t>
            </a:r>
          </a:p>
          <a:p>
            <a:pPr>
              <a:buFont typeface="Arial"/>
              <a:buChar char="•"/>
            </a:pPr>
            <a:r>
              <a:rPr lang="en-US" sz="1800" dirty="0" smtClean="0">
                <a:solidFill>
                  <a:srgbClr val="496880"/>
                </a:solidFill>
              </a:rPr>
              <a:t>Several states authorize local governments to provide </a:t>
            </a:r>
            <a:r>
              <a:rPr lang="en-US" sz="1800" dirty="0" smtClean="0">
                <a:solidFill>
                  <a:srgbClr val="496880"/>
                </a:solidFill>
              </a:rPr>
              <a:t>broadband</a:t>
            </a:r>
            <a:endParaRPr lang="en-US" sz="1800" dirty="0" smtClean="0">
              <a:solidFill>
                <a:srgbClr val="496880"/>
              </a:solidFill>
            </a:endParaRPr>
          </a:p>
          <a:p>
            <a:pPr marL="0" indent="0"/>
            <a:r>
              <a:rPr lang="en-US" sz="1800" dirty="0" smtClean="0">
                <a:solidFill>
                  <a:srgbClr val="496880"/>
                </a:solidFill>
              </a:rPr>
              <a:t>Restrictive Broadband Statutes</a:t>
            </a:r>
          </a:p>
          <a:p>
            <a:pPr marL="285750" indent="-285750">
              <a:buFont typeface="Arial"/>
              <a:buChar char="•"/>
            </a:pPr>
            <a:r>
              <a:rPr lang="en-US" sz="1800" dirty="0" smtClean="0">
                <a:solidFill>
                  <a:srgbClr val="496880"/>
                </a:solidFill>
              </a:rPr>
              <a:t>At least 20 states have laws that limit the authority of local governments to provide broadband</a:t>
            </a:r>
          </a:p>
          <a:p>
            <a:pPr marL="285750" indent="-285750">
              <a:buFont typeface="Arial"/>
              <a:buChar char="•"/>
            </a:pPr>
            <a:r>
              <a:rPr lang="en-US" sz="1800" dirty="0" smtClean="0">
                <a:solidFill>
                  <a:srgbClr val="496880"/>
                </a:solidFill>
              </a:rPr>
              <a:t>This year, new barriers to community broadband and public-private partnerships introduced in Missouri </a:t>
            </a:r>
            <a:r>
              <a:rPr lang="en-US" sz="1800" dirty="0" smtClean="0">
                <a:solidFill>
                  <a:srgbClr val="496880"/>
                </a:solidFill>
              </a:rPr>
              <a:t>and </a:t>
            </a:r>
            <a:r>
              <a:rPr lang="en-US" sz="1800" dirty="0" smtClean="0">
                <a:solidFill>
                  <a:srgbClr val="496880"/>
                </a:solidFill>
              </a:rPr>
              <a:t>Colorado, and bills to remove existing barriers pending in Tennessee and North Carolina</a:t>
            </a:r>
            <a:endParaRPr lang="en-US" sz="1800" dirty="0" smtClean="0">
              <a:solidFill>
                <a:srgbClr val="496880"/>
              </a:solidFill>
            </a:endParaRPr>
          </a:p>
          <a:p>
            <a:pPr marL="285750" indent="-285750">
              <a:buFont typeface="Arial"/>
              <a:buChar char="•"/>
            </a:pPr>
            <a:endParaRPr lang="en-US" dirty="0" smtClean="0"/>
          </a:p>
          <a:p>
            <a:pPr>
              <a:buFont typeface="Arial"/>
              <a:buChar char="•"/>
            </a:pPr>
            <a:endParaRPr lang="en-US" dirty="0"/>
          </a:p>
        </p:txBody>
      </p:sp>
    </p:spTree>
    <p:extLst>
      <p:ext uri="{BB962C8B-B14F-4D97-AF65-F5344CB8AC3E}">
        <p14:creationId xmlns:p14="http://schemas.microsoft.com/office/powerpoint/2010/main" val="383732252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496880"/>
                </a:solidFill>
              </a:rPr>
              <a:t>Authority: State authority unclear?</a:t>
            </a:r>
            <a:endParaRPr lang="en-US" dirty="0">
              <a:solidFill>
                <a:srgbClr val="496880"/>
              </a:solidFill>
            </a:endParaRPr>
          </a:p>
        </p:txBody>
      </p:sp>
      <p:sp>
        <p:nvSpPr>
          <p:cNvPr id="3" name="Vertical Text Placeholder 2"/>
          <p:cNvSpPr>
            <a:spLocks noGrp="1"/>
          </p:cNvSpPr>
          <p:nvPr>
            <p:ph type="body" orient="vert" idx="1"/>
          </p:nvPr>
        </p:nvSpPr>
        <p:spPr>
          <a:xfrm>
            <a:off x="822960" y="1100628"/>
            <a:ext cx="7520940" cy="3849744"/>
          </a:xfrm>
        </p:spPr>
        <p:txBody>
          <a:bodyPr vert="horz">
            <a:normAutofit fontScale="92500" lnSpcReduction="10000"/>
          </a:bodyPr>
          <a:lstStyle/>
          <a:p>
            <a:pPr marL="0" indent="0"/>
            <a:r>
              <a:rPr lang="en-US" sz="1800" dirty="0" smtClean="0">
                <a:solidFill>
                  <a:srgbClr val="496880"/>
                </a:solidFill>
              </a:rPr>
              <a:t>Why it matters?</a:t>
            </a:r>
          </a:p>
          <a:p>
            <a:pPr marL="285750" indent="-285750">
              <a:buFont typeface="Arial"/>
              <a:buChar char="•"/>
            </a:pPr>
            <a:r>
              <a:rPr lang="en-US" sz="1800" dirty="0" smtClean="0">
                <a:solidFill>
                  <a:srgbClr val="496880"/>
                </a:solidFill>
              </a:rPr>
              <a:t>Local governments are </a:t>
            </a:r>
            <a:r>
              <a:rPr lang="en-US" sz="1800" dirty="0" smtClean="0">
                <a:solidFill>
                  <a:srgbClr val="496880"/>
                </a:solidFill>
              </a:rPr>
              <a:t>“</a:t>
            </a:r>
            <a:r>
              <a:rPr lang="en-US" sz="1800" dirty="0" smtClean="0">
                <a:solidFill>
                  <a:srgbClr val="496880"/>
                </a:solidFill>
              </a:rPr>
              <a:t>political </a:t>
            </a:r>
            <a:r>
              <a:rPr lang="en-US" sz="1800" dirty="0" smtClean="0">
                <a:solidFill>
                  <a:srgbClr val="496880"/>
                </a:solidFill>
              </a:rPr>
              <a:t>subdivisions” </a:t>
            </a:r>
            <a:r>
              <a:rPr lang="en-US" sz="1800" dirty="0" smtClean="0">
                <a:solidFill>
                  <a:srgbClr val="496880"/>
                </a:solidFill>
              </a:rPr>
              <a:t>of </a:t>
            </a:r>
            <a:r>
              <a:rPr lang="en-US" sz="1800" dirty="0" smtClean="0">
                <a:solidFill>
                  <a:srgbClr val="496880"/>
                </a:solidFill>
              </a:rPr>
              <a:t>their States</a:t>
            </a:r>
            <a:endParaRPr lang="en-US" sz="1800" dirty="0" smtClean="0">
              <a:solidFill>
                <a:srgbClr val="496880"/>
              </a:solidFill>
            </a:endParaRPr>
          </a:p>
          <a:p>
            <a:pPr marL="285750" indent="-285750">
              <a:buFont typeface="Arial"/>
              <a:buChar char="•"/>
            </a:pPr>
            <a:r>
              <a:rPr lang="en-US" sz="1800" dirty="0" smtClean="0">
                <a:solidFill>
                  <a:srgbClr val="496880"/>
                </a:solidFill>
              </a:rPr>
              <a:t>States determine </a:t>
            </a:r>
            <a:r>
              <a:rPr lang="en-US" sz="1800" dirty="0" smtClean="0">
                <a:solidFill>
                  <a:srgbClr val="496880"/>
                </a:solidFill>
              </a:rPr>
              <a:t>how much authority to cede to its localities</a:t>
            </a:r>
          </a:p>
          <a:p>
            <a:pPr marL="802386" lvl="4" indent="-285750">
              <a:buFont typeface="Arial"/>
              <a:buChar char="•"/>
            </a:pPr>
            <a:r>
              <a:rPr lang="en-US" sz="1800" b="1" dirty="0" smtClean="0">
                <a:solidFill>
                  <a:srgbClr val="496880"/>
                </a:solidFill>
              </a:rPr>
              <a:t>FCC </a:t>
            </a:r>
            <a:r>
              <a:rPr lang="en-US" sz="1800" b="1" dirty="0" smtClean="0">
                <a:solidFill>
                  <a:srgbClr val="496880"/>
                </a:solidFill>
              </a:rPr>
              <a:t>Wilson/Chattanooga EPB Preemption </a:t>
            </a:r>
            <a:r>
              <a:rPr lang="en-US" sz="1800" b="1" dirty="0" smtClean="0">
                <a:solidFill>
                  <a:srgbClr val="496880"/>
                </a:solidFill>
              </a:rPr>
              <a:t>Order:  Once a state has authorized municipalities to provide services, it cannot impose barriers that interfere with interstate commerce</a:t>
            </a:r>
            <a:endParaRPr lang="en-US" sz="1800" b="1" dirty="0">
              <a:solidFill>
                <a:srgbClr val="496880"/>
              </a:solidFill>
            </a:endParaRPr>
          </a:p>
          <a:p>
            <a:pPr marL="0" indent="0"/>
            <a:r>
              <a:rPr lang="en-US" sz="1800" dirty="0" smtClean="0">
                <a:solidFill>
                  <a:srgbClr val="496880"/>
                </a:solidFill>
              </a:rPr>
              <a:t>Where law is silent or ambiguous, local powers determined </a:t>
            </a:r>
            <a:r>
              <a:rPr lang="en-US" sz="1800" dirty="0" smtClean="0">
                <a:solidFill>
                  <a:srgbClr val="496880"/>
                </a:solidFill>
              </a:rPr>
              <a:t>by which rule governs:</a:t>
            </a:r>
          </a:p>
          <a:p>
            <a:pPr marL="285750" indent="-285750">
              <a:buFont typeface="Arial"/>
              <a:buChar char="•"/>
            </a:pPr>
            <a:r>
              <a:rPr lang="en-US" sz="1800" dirty="0" smtClean="0">
                <a:solidFill>
                  <a:srgbClr val="496880"/>
                </a:solidFill>
              </a:rPr>
              <a:t>Home Rule – localities may undertake any activity </a:t>
            </a:r>
            <a:r>
              <a:rPr lang="en-US" sz="1800" i="1" u="sng" dirty="0" smtClean="0">
                <a:solidFill>
                  <a:srgbClr val="496880"/>
                </a:solidFill>
              </a:rPr>
              <a:t>not</a:t>
            </a:r>
            <a:r>
              <a:rPr lang="en-US" sz="1800" dirty="0" smtClean="0">
                <a:solidFill>
                  <a:srgbClr val="496880"/>
                </a:solidFill>
              </a:rPr>
              <a:t> prohibited by the state legislature</a:t>
            </a:r>
          </a:p>
          <a:p>
            <a:pPr marL="285750" indent="-285750">
              <a:buFont typeface="Arial"/>
              <a:buChar char="•"/>
            </a:pPr>
            <a:r>
              <a:rPr lang="en-US" sz="1800" dirty="0" smtClean="0">
                <a:solidFill>
                  <a:srgbClr val="496880"/>
                </a:solidFill>
              </a:rPr>
              <a:t>Dillon’s Rule – localities only have those powers that the state legislature has </a:t>
            </a:r>
            <a:r>
              <a:rPr lang="en-US" sz="1800" i="1" u="sng" dirty="0" smtClean="0">
                <a:solidFill>
                  <a:srgbClr val="496880"/>
                </a:solidFill>
              </a:rPr>
              <a:t>expressly</a:t>
            </a:r>
            <a:r>
              <a:rPr lang="en-US" sz="1800" dirty="0" smtClean="0">
                <a:solidFill>
                  <a:srgbClr val="496880"/>
                </a:solidFill>
              </a:rPr>
              <a:t> </a:t>
            </a:r>
            <a:r>
              <a:rPr lang="en-US" sz="1800" dirty="0" smtClean="0">
                <a:solidFill>
                  <a:srgbClr val="496880"/>
                </a:solidFill>
              </a:rPr>
              <a:t>provided or </a:t>
            </a:r>
            <a:r>
              <a:rPr lang="en-US" sz="1800" i="1" u="sng" dirty="0" smtClean="0">
                <a:solidFill>
                  <a:srgbClr val="496880"/>
                </a:solidFill>
              </a:rPr>
              <a:t>necessarily implied</a:t>
            </a:r>
            <a:r>
              <a:rPr lang="en-US" sz="1800" dirty="0" smtClean="0">
                <a:solidFill>
                  <a:srgbClr val="496880"/>
                </a:solidFill>
              </a:rPr>
              <a:t> from existing power</a:t>
            </a:r>
            <a:endParaRPr lang="en-US" sz="1800" dirty="0">
              <a:solidFill>
                <a:srgbClr val="496880"/>
              </a:solidFill>
            </a:endParaRPr>
          </a:p>
        </p:txBody>
      </p:sp>
    </p:spTree>
    <p:extLst>
      <p:ext uri="{BB962C8B-B14F-4D97-AF65-F5344CB8AC3E}">
        <p14:creationId xmlns:p14="http://schemas.microsoft.com/office/powerpoint/2010/main" val="263068199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496880"/>
                </a:solidFill>
              </a:rPr>
              <a:t>Authority: Local restrictions</a:t>
            </a:r>
            <a:endParaRPr lang="en-US" dirty="0">
              <a:solidFill>
                <a:srgbClr val="496880"/>
              </a:solidFill>
            </a:endParaRPr>
          </a:p>
        </p:txBody>
      </p:sp>
      <p:sp>
        <p:nvSpPr>
          <p:cNvPr id="3" name="Vertical Text Placeholder 2"/>
          <p:cNvSpPr>
            <a:spLocks noGrp="1"/>
          </p:cNvSpPr>
          <p:nvPr>
            <p:ph type="body" orient="vert" idx="1"/>
          </p:nvPr>
        </p:nvSpPr>
        <p:spPr/>
        <p:txBody>
          <a:bodyPr vert="horz">
            <a:normAutofit/>
          </a:bodyPr>
          <a:lstStyle/>
          <a:p>
            <a:r>
              <a:rPr lang="en-US" sz="1800" dirty="0" smtClean="0">
                <a:solidFill>
                  <a:srgbClr val="496880"/>
                </a:solidFill>
              </a:rPr>
              <a:t>Check for </a:t>
            </a:r>
            <a:r>
              <a:rPr lang="en-US" sz="1800" dirty="0" smtClean="0">
                <a:solidFill>
                  <a:srgbClr val="496880"/>
                </a:solidFill>
              </a:rPr>
              <a:t>Potential Self-Imposed </a:t>
            </a:r>
            <a:r>
              <a:rPr lang="en-US" sz="1800" dirty="0" smtClean="0">
                <a:solidFill>
                  <a:srgbClr val="496880"/>
                </a:solidFill>
              </a:rPr>
              <a:t>Limitations </a:t>
            </a:r>
            <a:endParaRPr lang="en-US" sz="1800" dirty="0">
              <a:solidFill>
                <a:srgbClr val="496880"/>
              </a:solidFill>
            </a:endParaRPr>
          </a:p>
          <a:p>
            <a:pPr>
              <a:buFont typeface="Arial"/>
              <a:buChar char="•"/>
            </a:pPr>
            <a:r>
              <a:rPr lang="en-US" sz="1800" dirty="0" smtClean="0">
                <a:solidFill>
                  <a:srgbClr val="496880"/>
                </a:solidFill>
              </a:rPr>
              <a:t>Local </a:t>
            </a:r>
            <a:r>
              <a:rPr lang="en-US" sz="1800" dirty="0" smtClean="0">
                <a:solidFill>
                  <a:srgbClr val="496880"/>
                </a:solidFill>
              </a:rPr>
              <a:t>charters </a:t>
            </a:r>
            <a:endParaRPr lang="en-US" sz="1800" dirty="0" smtClean="0">
              <a:solidFill>
                <a:srgbClr val="496880"/>
              </a:solidFill>
            </a:endParaRPr>
          </a:p>
          <a:p>
            <a:pPr>
              <a:buFont typeface="Arial"/>
              <a:buChar char="•"/>
            </a:pPr>
            <a:r>
              <a:rPr lang="en-US" sz="1800" dirty="0" smtClean="0">
                <a:solidFill>
                  <a:srgbClr val="496880"/>
                </a:solidFill>
              </a:rPr>
              <a:t>Local </a:t>
            </a:r>
            <a:r>
              <a:rPr lang="en-US" sz="1800" dirty="0" smtClean="0">
                <a:solidFill>
                  <a:srgbClr val="496880"/>
                </a:solidFill>
              </a:rPr>
              <a:t>ordinances</a:t>
            </a:r>
            <a:endParaRPr lang="en-US" sz="1800" dirty="0" smtClean="0">
              <a:solidFill>
                <a:srgbClr val="496880"/>
              </a:solidFill>
            </a:endParaRPr>
          </a:p>
          <a:p>
            <a:pPr>
              <a:buFont typeface="Arial"/>
              <a:buChar char="•"/>
            </a:pPr>
            <a:r>
              <a:rPr lang="en-US" sz="1800" dirty="0" smtClean="0">
                <a:solidFill>
                  <a:srgbClr val="496880"/>
                </a:solidFill>
              </a:rPr>
              <a:t>Non-compete </a:t>
            </a:r>
            <a:r>
              <a:rPr lang="en-US" sz="1800" dirty="0">
                <a:solidFill>
                  <a:srgbClr val="496880"/>
                </a:solidFill>
              </a:rPr>
              <a:t>c</a:t>
            </a:r>
            <a:r>
              <a:rPr lang="en-US" sz="1800" dirty="0" smtClean="0">
                <a:solidFill>
                  <a:srgbClr val="496880"/>
                </a:solidFill>
              </a:rPr>
              <a:t>lauses in franchises, pole or conduit attachment agreements</a:t>
            </a:r>
          </a:p>
          <a:p>
            <a:pPr>
              <a:buFont typeface="Arial"/>
              <a:buChar char="•"/>
            </a:pPr>
            <a:r>
              <a:rPr lang="en-US" sz="1800" dirty="0" smtClean="0">
                <a:solidFill>
                  <a:srgbClr val="496880"/>
                </a:solidFill>
              </a:rPr>
              <a:t>Most favored nations restrictions </a:t>
            </a:r>
            <a:endParaRPr lang="en-US" sz="1800" dirty="0" smtClean="0">
              <a:solidFill>
                <a:srgbClr val="496880"/>
              </a:solidFill>
            </a:endParaRPr>
          </a:p>
          <a:p>
            <a:pPr>
              <a:buFont typeface="Arial"/>
              <a:buChar char="•"/>
            </a:pPr>
            <a:r>
              <a:rPr lang="en-US" sz="1800" dirty="0" smtClean="0">
                <a:solidFill>
                  <a:srgbClr val="496880"/>
                </a:solidFill>
              </a:rPr>
              <a:t>Other agreements</a:t>
            </a:r>
            <a:endParaRPr lang="en-US" sz="1800" dirty="0" smtClean="0">
              <a:solidFill>
                <a:srgbClr val="496880"/>
              </a:solidFill>
            </a:endParaRPr>
          </a:p>
        </p:txBody>
      </p:sp>
    </p:spTree>
    <p:extLst>
      <p:ext uri="{BB962C8B-B14F-4D97-AF65-F5344CB8AC3E}">
        <p14:creationId xmlns:p14="http://schemas.microsoft.com/office/powerpoint/2010/main" val="176906211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496880"/>
                </a:solidFill>
              </a:rPr>
              <a:t>Perfection of Authority: procedures</a:t>
            </a:r>
            <a:endParaRPr lang="en-US" dirty="0">
              <a:solidFill>
                <a:srgbClr val="496880"/>
              </a:solidFill>
            </a:endParaRPr>
          </a:p>
        </p:txBody>
      </p:sp>
      <p:sp>
        <p:nvSpPr>
          <p:cNvPr id="3" name="Vertical Text Placeholder 2"/>
          <p:cNvSpPr>
            <a:spLocks noGrp="1"/>
          </p:cNvSpPr>
          <p:nvPr>
            <p:ph type="body" orient="vert" idx="1"/>
          </p:nvPr>
        </p:nvSpPr>
        <p:spPr/>
        <p:txBody>
          <a:bodyPr vert="horz">
            <a:normAutofit/>
          </a:bodyPr>
          <a:lstStyle/>
          <a:p>
            <a:r>
              <a:rPr lang="en-US" sz="1800" dirty="0" smtClean="0">
                <a:solidFill>
                  <a:srgbClr val="496880"/>
                </a:solidFill>
              </a:rPr>
              <a:t>What </a:t>
            </a:r>
            <a:r>
              <a:rPr lang="en-US" sz="1800" dirty="0" smtClean="0">
                <a:solidFill>
                  <a:srgbClr val="496880"/>
                </a:solidFill>
              </a:rPr>
              <a:t>Procedural S</a:t>
            </a:r>
            <a:r>
              <a:rPr lang="en-US" sz="1800" dirty="0" smtClean="0">
                <a:solidFill>
                  <a:srgbClr val="496880"/>
                </a:solidFill>
              </a:rPr>
              <a:t>teps </a:t>
            </a:r>
            <a:r>
              <a:rPr lang="en-US" sz="1800" dirty="0" smtClean="0">
                <a:solidFill>
                  <a:srgbClr val="496880"/>
                </a:solidFill>
              </a:rPr>
              <a:t>are </a:t>
            </a:r>
            <a:r>
              <a:rPr lang="en-US" sz="1800" dirty="0" smtClean="0">
                <a:solidFill>
                  <a:srgbClr val="496880"/>
                </a:solidFill>
              </a:rPr>
              <a:t>Necessary </a:t>
            </a:r>
            <a:r>
              <a:rPr lang="en-US" sz="1800" dirty="0" smtClean="0">
                <a:solidFill>
                  <a:srgbClr val="496880"/>
                </a:solidFill>
              </a:rPr>
              <a:t>to </a:t>
            </a:r>
            <a:r>
              <a:rPr lang="en-US" sz="1800" dirty="0" smtClean="0">
                <a:solidFill>
                  <a:srgbClr val="496880"/>
                </a:solidFill>
              </a:rPr>
              <a:t>Implement Authority</a:t>
            </a:r>
            <a:r>
              <a:rPr lang="en-US" sz="1800" dirty="0" smtClean="0">
                <a:solidFill>
                  <a:srgbClr val="496880"/>
                </a:solidFill>
              </a:rPr>
              <a:t>?</a:t>
            </a:r>
            <a:endParaRPr lang="en-US" sz="1800" dirty="0">
              <a:solidFill>
                <a:srgbClr val="496880"/>
              </a:solidFill>
            </a:endParaRPr>
          </a:p>
          <a:p>
            <a:pPr>
              <a:buFont typeface="Arial"/>
              <a:buChar char="•"/>
            </a:pPr>
            <a:r>
              <a:rPr lang="en-US" sz="1800" dirty="0" smtClean="0">
                <a:solidFill>
                  <a:srgbClr val="496880"/>
                </a:solidFill>
              </a:rPr>
              <a:t>Publication </a:t>
            </a:r>
            <a:r>
              <a:rPr lang="en-US" sz="1800" dirty="0" smtClean="0">
                <a:solidFill>
                  <a:srgbClr val="496880"/>
                </a:solidFill>
              </a:rPr>
              <a:t>requirements</a:t>
            </a:r>
            <a:r>
              <a:rPr lang="en-US" sz="1800" dirty="0" smtClean="0">
                <a:solidFill>
                  <a:srgbClr val="496880"/>
                </a:solidFill>
              </a:rPr>
              <a:t>? </a:t>
            </a:r>
          </a:p>
          <a:p>
            <a:pPr>
              <a:buFont typeface="Arial"/>
              <a:buChar char="•"/>
            </a:pPr>
            <a:r>
              <a:rPr lang="en-US" sz="1800" dirty="0" smtClean="0">
                <a:solidFill>
                  <a:srgbClr val="496880"/>
                </a:solidFill>
              </a:rPr>
              <a:t>Public </a:t>
            </a:r>
            <a:r>
              <a:rPr lang="en-US" sz="1800" dirty="0" smtClean="0">
                <a:solidFill>
                  <a:srgbClr val="496880"/>
                </a:solidFill>
              </a:rPr>
              <a:t>hearings</a:t>
            </a:r>
            <a:r>
              <a:rPr lang="en-US" sz="1800" dirty="0" smtClean="0">
                <a:solidFill>
                  <a:srgbClr val="496880"/>
                </a:solidFill>
              </a:rPr>
              <a:t>? </a:t>
            </a:r>
          </a:p>
          <a:p>
            <a:pPr>
              <a:buFont typeface="Arial"/>
              <a:buChar char="•"/>
            </a:pPr>
            <a:r>
              <a:rPr lang="en-US" sz="1800" dirty="0" smtClean="0">
                <a:solidFill>
                  <a:srgbClr val="496880"/>
                </a:solidFill>
              </a:rPr>
              <a:t>Majority </a:t>
            </a:r>
            <a:r>
              <a:rPr lang="en-US" sz="1800" dirty="0" smtClean="0">
                <a:solidFill>
                  <a:srgbClr val="496880"/>
                </a:solidFill>
              </a:rPr>
              <a:t>or supermajority vote </a:t>
            </a:r>
            <a:r>
              <a:rPr lang="en-US" sz="1800" dirty="0" smtClean="0">
                <a:solidFill>
                  <a:srgbClr val="496880"/>
                </a:solidFill>
              </a:rPr>
              <a:t>of the </a:t>
            </a:r>
            <a:r>
              <a:rPr lang="en-US" sz="1800" dirty="0" smtClean="0">
                <a:solidFill>
                  <a:srgbClr val="496880"/>
                </a:solidFill>
              </a:rPr>
              <a:t>governing </a:t>
            </a:r>
            <a:r>
              <a:rPr lang="en-US" sz="1800" dirty="0">
                <a:solidFill>
                  <a:srgbClr val="496880"/>
                </a:solidFill>
              </a:rPr>
              <a:t>b</a:t>
            </a:r>
            <a:r>
              <a:rPr lang="en-US" sz="1800" dirty="0" smtClean="0">
                <a:solidFill>
                  <a:srgbClr val="496880"/>
                </a:solidFill>
              </a:rPr>
              <a:t>ody</a:t>
            </a:r>
            <a:r>
              <a:rPr lang="en-US" sz="1800" dirty="0" smtClean="0">
                <a:solidFill>
                  <a:srgbClr val="496880"/>
                </a:solidFill>
              </a:rPr>
              <a:t>?</a:t>
            </a:r>
          </a:p>
          <a:p>
            <a:pPr>
              <a:buFont typeface="Arial"/>
              <a:buChar char="•"/>
            </a:pPr>
            <a:r>
              <a:rPr lang="en-US" sz="1800" dirty="0" smtClean="0">
                <a:solidFill>
                  <a:srgbClr val="496880"/>
                </a:solidFill>
              </a:rPr>
              <a:t>Referendum? </a:t>
            </a:r>
            <a:endParaRPr lang="en-US" sz="1800" dirty="0" smtClean="0">
              <a:solidFill>
                <a:srgbClr val="496880"/>
              </a:solidFill>
            </a:endParaRPr>
          </a:p>
          <a:p>
            <a:pPr>
              <a:buFont typeface="Arial"/>
              <a:buChar char="•"/>
            </a:pPr>
            <a:r>
              <a:rPr lang="en-US" sz="1800" dirty="0" smtClean="0">
                <a:solidFill>
                  <a:srgbClr val="496880"/>
                </a:solidFill>
              </a:rPr>
              <a:t>Other </a:t>
            </a:r>
            <a:r>
              <a:rPr lang="en-US" sz="1800" dirty="0" smtClean="0">
                <a:solidFill>
                  <a:srgbClr val="496880"/>
                </a:solidFill>
              </a:rPr>
              <a:t>requirements</a:t>
            </a:r>
            <a:r>
              <a:rPr lang="en-US" sz="1800" dirty="0" smtClean="0">
                <a:solidFill>
                  <a:srgbClr val="496880"/>
                </a:solidFill>
              </a:rPr>
              <a:t>? </a:t>
            </a:r>
          </a:p>
        </p:txBody>
      </p:sp>
    </p:spTree>
    <p:extLst>
      <p:ext uri="{BB962C8B-B14F-4D97-AF65-F5344CB8AC3E}">
        <p14:creationId xmlns:p14="http://schemas.microsoft.com/office/powerpoint/2010/main" val="218546072"/>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Angles">
  <a:themeElements>
    <a:clrScheme name="Custom 4">
      <a:dk1>
        <a:srgbClr val="000000"/>
      </a:dk1>
      <a:lt1>
        <a:srgbClr val="FFFFFF"/>
      </a:lt1>
      <a:dk2>
        <a:srgbClr val="1F2123"/>
      </a:dk2>
      <a:lt2>
        <a:srgbClr val="3984A0"/>
      </a:lt2>
      <a:accent1>
        <a:srgbClr val="66A3AD"/>
      </a:accent1>
      <a:accent2>
        <a:srgbClr val="969976"/>
      </a:accent2>
      <a:accent3>
        <a:srgbClr val="496880"/>
      </a:accent3>
      <a:accent4>
        <a:srgbClr val="B5BF9F"/>
      </a:accent4>
      <a:accent5>
        <a:srgbClr val="67787B"/>
      </a:accent5>
      <a:accent6>
        <a:srgbClr val="9D936F"/>
      </a:accent6>
      <a:hlink>
        <a:srgbClr val="646464"/>
      </a:hlink>
      <a:folHlink>
        <a:srgbClr val="969696"/>
      </a:folHlink>
    </a:clrScheme>
    <a:fontScheme name="Angles">
      <a:majorFont>
        <a:latin typeface="Franklin Gothic Medium"/>
        <a:ea typeface=""/>
        <a:cs typeface=""/>
        <a:font script="Jpan" typeface="HG創英角ｺﾞｼｯｸUB"/>
        <a:font script="Hang" typeface="돋움"/>
        <a:font script="Hans" typeface="微软雅黑"/>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a:ea typeface=""/>
        <a:cs typeface=""/>
        <a:font script="Jpan" typeface="ＭＳ Ｐゴシック"/>
        <a:font script="Hang" typeface="맑은 고딕"/>
        <a:font script="Hans" typeface="华文隶书"/>
        <a:font script="Hant" typeface="新細明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ngle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20400000"/>
            </a:lightRig>
          </a:scene3d>
          <a:sp3d contourW="6350">
            <a:bevelT w="41275" h="19050" prst="angle"/>
            <a:contourClr>
              <a:schemeClr val="phClr">
                <a:shade val="25000"/>
                <a:satMod val="150000"/>
              </a:schemeClr>
            </a:contourClr>
          </a:sp3d>
        </a:effectStyle>
      </a:effectStyleLst>
      <a:bgFillStyleLst>
        <a:solidFill>
          <a:schemeClr val="phClr"/>
        </a:solidFill>
        <a:blipFill rotWithShape="1">
          <a:blip xmlns:r="http://schemas.openxmlformats.org/officeDocument/2006/relationships" r:embed="rId1">
            <a:duotone>
              <a:schemeClr val="phClr">
                <a:tint val="90000"/>
                <a:shade val="85000"/>
              </a:schemeClr>
              <a:schemeClr val="phClr">
                <a:tint val="95000"/>
                <a:shade val="99000"/>
              </a:schemeClr>
            </a:duotone>
          </a:blip>
          <a:tile tx="0" ty="0" sx="100000" sy="100000" flip="none" algn="tl"/>
        </a:blipFill>
        <a:blipFill rotWithShape="1">
          <a:blip xmlns:r="http://schemas.openxmlformats.org/officeDocument/2006/relationships" r:embed="rId2">
            <a:duotone>
              <a:schemeClr val="phClr">
                <a:tint val="93000"/>
                <a:shade val="85000"/>
              </a:schemeClr>
              <a:schemeClr val="phClr">
                <a:tint val="96000"/>
                <a:shade val="99000"/>
              </a:schemeClr>
            </a:duotone>
          </a:blip>
          <a:tile tx="0" ty="0" sx="90000" sy="9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Angles.thmx</Template>
  <TotalTime>6022</TotalTime>
  <Words>1160</Words>
  <Application>Microsoft Office PowerPoint</Application>
  <PresentationFormat>On-screen Show (4:3)</PresentationFormat>
  <Paragraphs>192</Paragraphs>
  <Slides>23</Slides>
  <Notes>23</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23</vt:i4>
      </vt:variant>
    </vt:vector>
  </HeadingPairs>
  <TitlesOfParts>
    <vt:vector size="30" baseType="lpstr">
      <vt:lpstr>Arial</vt:lpstr>
      <vt:lpstr>Calibri</vt:lpstr>
      <vt:lpstr>Franklin Gothic Book</vt:lpstr>
      <vt:lpstr>Franklin Gothic Medium</vt:lpstr>
      <vt:lpstr>Tunga</vt:lpstr>
      <vt:lpstr>Wingdings</vt:lpstr>
      <vt:lpstr>Angles</vt:lpstr>
      <vt:lpstr>PowerPoint Presentation</vt:lpstr>
      <vt:lpstr>DISCLAIMER</vt:lpstr>
      <vt:lpstr>THREE PHASES OF A PROJECT</vt:lpstr>
      <vt:lpstr>Confirmation of authority</vt:lpstr>
      <vt:lpstr>authority:  State Constitutions &amp;           State Statutes</vt:lpstr>
      <vt:lpstr>authority:  municipal broadband                     statutes</vt:lpstr>
      <vt:lpstr>Authority: State authority unclear?</vt:lpstr>
      <vt:lpstr>Authority: Local restrictions</vt:lpstr>
      <vt:lpstr>Perfection of Authority: procedures</vt:lpstr>
      <vt:lpstr>Pre-negotiation project planning</vt:lpstr>
      <vt:lpstr>Project planning: Skill sets and goals</vt:lpstr>
      <vt:lpstr>Project planning: Financing</vt:lpstr>
      <vt:lpstr>Project planning: Financing</vt:lpstr>
      <vt:lpstr>Project planning: Public Rights-of-way</vt:lpstr>
      <vt:lpstr>Project planning: CONTROL OVER infrastructure</vt:lpstr>
      <vt:lpstr>Project Planning: Other Considerations</vt:lpstr>
      <vt:lpstr>Finding potential private partners</vt:lpstr>
      <vt:lpstr>Negotiating the agreement</vt:lpstr>
      <vt:lpstr>Negotiating with the private sector</vt:lpstr>
      <vt:lpstr>Negotiating:  ALLOCATION of Risk</vt:lpstr>
      <vt:lpstr>Negotiating: allocation of responsibilities</vt:lpstr>
      <vt:lpstr>Negotiating: allocation of rewards AND COSTS</vt:lpstr>
      <vt:lpstr>FOR FURTHER INFORMATION</vt:lpstr>
    </vt:vector>
  </TitlesOfParts>
  <Company>Baller Herbst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Broadband public-private partnerships</dc:title>
  <dc:creator>Ashley Stelfox</dc:creator>
  <cp:lastModifiedBy>Jim Baller</cp:lastModifiedBy>
  <cp:revision>34</cp:revision>
  <cp:lastPrinted>2016-03-24T15:15:45Z</cp:lastPrinted>
  <dcterms:created xsi:type="dcterms:W3CDTF">2016-03-01T20:59:36Z</dcterms:created>
  <dcterms:modified xsi:type="dcterms:W3CDTF">2016-03-24T17:10:05Z</dcterms:modified>
</cp:coreProperties>
</file>